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0" r:id="rId2"/>
  </p:sldMasterIdLst>
  <p:notesMasterIdLst>
    <p:notesMasterId r:id="rId119"/>
  </p:notesMasterIdLst>
  <p:sldIdLst>
    <p:sldId id="256" r:id="rId3"/>
    <p:sldId id="847" r:id="rId4"/>
    <p:sldId id="257" r:id="rId5"/>
    <p:sldId id="258" r:id="rId6"/>
    <p:sldId id="356" r:id="rId7"/>
    <p:sldId id="997" r:id="rId8"/>
    <p:sldId id="998" r:id="rId9"/>
    <p:sldId id="367" r:id="rId10"/>
    <p:sldId id="358" r:id="rId11"/>
    <p:sldId id="359" r:id="rId12"/>
    <p:sldId id="845" r:id="rId13"/>
    <p:sldId id="352" r:id="rId14"/>
    <p:sldId id="360" r:id="rId15"/>
    <p:sldId id="353" r:id="rId16"/>
    <p:sldId id="269" r:id="rId17"/>
    <p:sldId id="864" r:id="rId18"/>
    <p:sldId id="355" r:id="rId19"/>
    <p:sldId id="846" r:id="rId20"/>
    <p:sldId id="368" r:id="rId21"/>
    <p:sldId id="263" r:id="rId22"/>
    <p:sldId id="264" r:id="rId23"/>
    <p:sldId id="265" r:id="rId24"/>
    <p:sldId id="266" r:id="rId25"/>
    <p:sldId id="268" r:id="rId26"/>
    <p:sldId id="292" r:id="rId27"/>
    <p:sldId id="293" r:id="rId28"/>
    <p:sldId id="294" r:id="rId29"/>
    <p:sldId id="295" r:id="rId30"/>
    <p:sldId id="296" r:id="rId31"/>
    <p:sldId id="298" r:id="rId32"/>
    <p:sldId id="299" r:id="rId33"/>
    <p:sldId id="300"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7" r:id="rId57"/>
    <p:sldId id="338" r:id="rId58"/>
    <p:sldId id="301" r:id="rId59"/>
    <p:sldId id="302" r:id="rId60"/>
    <p:sldId id="303" r:id="rId61"/>
    <p:sldId id="304" r:id="rId62"/>
    <p:sldId id="305" r:id="rId63"/>
    <p:sldId id="306" r:id="rId64"/>
    <p:sldId id="309" r:id="rId65"/>
    <p:sldId id="310" r:id="rId66"/>
    <p:sldId id="311" r:id="rId67"/>
    <p:sldId id="312" r:id="rId68"/>
    <p:sldId id="313" r:id="rId69"/>
    <p:sldId id="366" r:id="rId70"/>
    <p:sldId id="858" r:id="rId71"/>
    <p:sldId id="585" r:id="rId72"/>
    <p:sldId id="555" r:id="rId73"/>
    <p:sldId id="361" r:id="rId74"/>
    <p:sldId id="259" r:id="rId75"/>
    <p:sldId id="260" r:id="rId76"/>
    <p:sldId id="569" r:id="rId77"/>
    <p:sldId id="584" r:id="rId78"/>
    <p:sldId id="308" r:id="rId79"/>
    <p:sldId id="570" r:id="rId80"/>
    <p:sldId id="574" r:id="rId81"/>
    <p:sldId id="571" r:id="rId82"/>
    <p:sldId id="572" r:id="rId83"/>
    <p:sldId id="573" r:id="rId84"/>
    <p:sldId id="276" r:id="rId85"/>
    <p:sldId id="575" r:id="rId86"/>
    <p:sldId id="277" r:id="rId87"/>
    <p:sldId id="279" r:id="rId88"/>
    <p:sldId id="576" r:id="rId89"/>
    <p:sldId id="284" r:id="rId90"/>
    <p:sldId id="577" r:id="rId91"/>
    <p:sldId id="286" r:id="rId92"/>
    <p:sldId id="288" r:id="rId93"/>
    <p:sldId id="289" r:id="rId94"/>
    <p:sldId id="578" r:id="rId95"/>
    <p:sldId id="287" r:id="rId96"/>
    <p:sldId id="580" r:id="rId97"/>
    <p:sldId id="581" r:id="rId98"/>
    <p:sldId id="583" r:id="rId99"/>
    <p:sldId id="848" r:id="rId100"/>
    <p:sldId id="784" r:id="rId101"/>
    <p:sldId id="861" r:id="rId102"/>
    <p:sldId id="862" r:id="rId103"/>
    <p:sldId id="860" r:id="rId104"/>
    <p:sldId id="850" r:id="rId105"/>
    <p:sldId id="851" r:id="rId106"/>
    <p:sldId id="854" r:id="rId107"/>
    <p:sldId id="863" r:id="rId108"/>
    <p:sldId id="859" r:id="rId109"/>
    <p:sldId id="855" r:id="rId110"/>
    <p:sldId id="856" r:id="rId111"/>
    <p:sldId id="852" r:id="rId112"/>
    <p:sldId id="339" r:id="rId113"/>
    <p:sldId id="340" r:id="rId114"/>
    <p:sldId id="347" r:id="rId115"/>
    <p:sldId id="348" r:id="rId116"/>
    <p:sldId id="349" r:id="rId117"/>
    <p:sldId id="350" r:id="rId1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0" roundtripDataSignature="AMtx7mj8ZLMeTKjl6i9mP5aaqtZFeiN2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3F29E5-EF53-4B0F-86B0-38B2477B4D78}">
  <a:tblStyle styleId="{F93F29E5-EF53-4B0F-86B0-38B2477B4D78}" styleName="Table_0">
    <a:wholeTbl>
      <a:tcTxStyle b="off" i="off">
        <a:font>
          <a:latin typeface="Neue Haas Grotesk Text Pro"/>
          <a:ea typeface="Neue Haas Grotesk Text Pro"/>
          <a:cs typeface="Neue Haas Grotesk Text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E8F4"/>
          </a:solidFill>
        </a:fill>
      </a:tcStyle>
    </a:wholeTbl>
    <a:band1H>
      <a:tcTxStyle/>
      <a:tcStyle>
        <a:tcBdr/>
        <a:fill>
          <a:solidFill>
            <a:srgbClr val="D9CFE9"/>
          </a:solidFill>
        </a:fill>
      </a:tcStyle>
    </a:band1H>
    <a:band2H>
      <a:tcTxStyle/>
      <a:tcStyle>
        <a:tcBdr/>
      </a:tcStyle>
    </a:band2H>
    <a:band1V>
      <a:tcTxStyle/>
      <a:tcStyle>
        <a:tcBdr/>
        <a:fill>
          <a:solidFill>
            <a:srgbClr val="D9CFE9"/>
          </a:solidFill>
        </a:fill>
      </a:tcStyle>
    </a:band1V>
    <a:band2V>
      <a:tcTxStyle/>
      <a:tcStyle>
        <a:tcBdr/>
      </a:tcStyle>
    </a:band2V>
    <a:lastCol>
      <a:tcTxStyle b="on" i="off">
        <a:font>
          <a:latin typeface="Neue Haas Grotesk Text Pro"/>
          <a:ea typeface="Neue Haas Grotesk Text Pro"/>
          <a:cs typeface="Neue Haas Grotesk Text Pro"/>
        </a:font>
        <a:schemeClr val="lt1"/>
      </a:tcTxStyle>
      <a:tcStyle>
        <a:tcBdr/>
        <a:fill>
          <a:solidFill>
            <a:schemeClr val="accent1"/>
          </a:solidFill>
        </a:fill>
      </a:tcStyle>
    </a:lastCol>
    <a:firstCol>
      <a:tcTxStyle b="on" i="off">
        <a:font>
          <a:latin typeface="Neue Haas Grotesk Text Pro"/>
          <a:ea typeface="Neue Haas Grotesk Text Pro"/>
          <a:cs typeface="Neue Haas Grotesk Text Pro"/>
        </a:font>
        <a:schemeClr val="lt1"/>
      </a:tcTxStyle>
      <a:tcStyle>
        <a:tcBdr/>
        <a:fill>
          <a:solidFill>
            <a:schemeClr val="accent1"/>
          </a:solidFill>
        </a:fill>
      </a:tcStyle>
    </a:firstCol>
    <a:lastRow>
      <a:tcTxStyle b="on" i="off">
        <a:font>
          <a:latin typeface="Neue Haas Grotesk Text Pro"/>
          <a:ea typeface="Neue Haas Grotesk Text Pro"/>
          <a:cs typeface="Neue Haas Grotesk Text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eue Haas Grotesk Text Pro"/>
          <a:ea typeface="Neue Haas Grotesk Text Pro"/>
          <a:cs typeface="Neue Haas Grotesk Text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2" d="100"/>
          <a:sy n="102" d="100"/>
        </p:scale>
        <p:origin x="19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06.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06.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459AC8-4C99-4AB5-8F14-C91DFFFC59D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5681C02-12AD-4320-96A6-E3FBB522F587}">
      <dgm:prSet/>
      <dgm:spPr/>
      <dgm:t>
        <a:bodyPr/>
        <a:lstStyle/>
        <a:p>
          <a:pPr>
            <a:lnSpc>
              <a:spcPct val="100000"/>
            </a:lnSpc>
          </a:pPr>
          <a:r>
            <a:rPr lang="en-US" b="0" i="0" dirty="0"/>
            <a:t>Platform 1: Term extractor</a:t>
          </a:r>
          <a:endParaRPr lang="en-US" dirty="0"/>
        </a:p>
      </dgm:t>
    </dgm:pt>
    <dgm:pt modelId="{9FEE5AE8-38B0-40A1-91FB-48026F16CBF3}" type="parTrans" cxnId="{D62AEA71-03A1-498D-A556-FE7D374F9ABF}">
      <dgm:prSet/>
      <dgm:spPr/>
      <dgm:t>
        <a:bodyPr/>
        <a:lstStyle/>
        <a:p>
          <a:endParaRPr lang="en-US"/>
        </a:p>
      </dgm:t>
    </dgm:pt>
    <dgm:pt modelId="{25534ABD-12DF-4CD2-B680-C668960B679D}" type="sibTrans" cxnId="{D62AEA71-03A1-498D-A556-FE7D374F9ABF}">
      <dgm:prSet/>
      <dgm:spPr/>
      <dgm:t>
        <a:bodyPr/>
        <a:lstStyle/>
        <a:p>
          <a:endParaRPr lang="en-US"/>
        </a:p>
      </dgm:t>
    </dgm:pt>
    <dgm:pt modelId="{21B5A30A-135E-4076-A948-105418A76EBE}">
      <dgm:prSet/>
      <dgm:spPr/>
      <dgm:t>
        <a:bodyPr/>
        <a:lstStyle/>
        <a:p>
          <a:pPr>
            <a:lnSpc>
              <a:spcPct val="100000"/>
            </a:lnSpc>
          </a:pPr>
          <a:r>
            <a:rPr lang="en-US" dirty="0"/>
            <a:t>Platform 2: Text explainer</a:t>
          </a:r>
        </a:p>
      </dgm:t>
    </dgm:pt>
    <dgm:pt modelId="{62D5E239-3A1F-46AB-9F5A-765E24D4F598}" type="parTrans" cxnId="{3CF02A25-889E-4C0F-BCC7-CA454DE1A6A1}">
      <dgm:prSet/>
      <dgm:spPr/>
      <dgm:t>
        <a:bodyPr/>
        <a:lstStyle/>
        <a:p>
          <a:endParaRPr lang="en-US"/>
        </a:p>
      </dgm:t>
    </dgm:pt>
    <dgm:pt modelId="{FA4D4C70-1E91-415F-A0C9-648051A9161E}" type="sibTrans" cxnId="{3CF02A25-889E-4C0F-BCC7-CA454DE1A6A1}">
      <dgm:prSet/>
      <dgm:spPr/>
      <dgm:t>
        <a:bodyPr/>
        <a:lstStyle/>
        <a:p>
          <a:endParaRPr lang="en-US"/>
        </a:p>
      </dgm:t>
    </dgm:pt>
    <dgm:pt modelId="{6E6AACEA-E81C-4154-8A48-3A2B057FF2BB}">
      <dgm:prSet/>
      <dgm:spPr/>
      <dgm:t>
        <a:bodyPr/>
        <a:lstStyle/>
        <a:p>
          <a:pPr>
            <a:lnSpc>
              <a:spcPct val="100000"/>
            </a:lnSpc>
          </a:pPr>
          <a:r>
            <a:rPr lang="en-US" b="0" i="0" dirty="0"/>
            <a:t>Platform 4: </a:t>
          </a:r>
          <a:r>
            <a:rPr lang="en-US" b="0" i="0" dirty="0" err="1"/>
            <a:t>IPOTranslate</a:t>
          </a:r>
          <a:endParaRPr lang="en-US" dirty="0"/>
        </a:p>
      </dgm:t>
    </dgm:pt>
    <dgm:pt modelId="{25E6771A-EF64-4B4C-8C3F-9BF174BFBD48}" type="parTrans" cxnId="{9813B1A3-6BFB-46FA-8381-5E8BA98425D9}">
      <dgm:prSet/>
      <dgm:spPr/>
      <dgm:t>
        <a:bodyPr/>
        <a:lstStyle/>
        <a:p>
          <a:endParaRPr lang="en-US"/>
        </a:p>
      </dgm:t>
    </dgm:pt>
    <dgm:pt modelId="{9E76E2DF-F51E-4FA9-8332-459D59F0C523}" type="sibTrans" cxnId="{9813B1A3-6BFB-46FA-8381-5E8BA98425D9}">
      <dgm:prSet/>
      <dgm:spPr/>
      <dgm:t>
        <a:bodyPr/>
        <a:lstStyle/>
        <a:p>
          <a:endParaRPr lang="en-US"/>
        </a:p>
      </dgm:t>
    </dgm:pt>
    <dgm:pt modelId="{C6A7E086-7903-4CC7-9F29-1E1A6AC5AD51}">
      <dgm:prSet/>
      <dgm:spPr/>
      <dgm:t>
        <a:bodyPr/>
        <a:lstStyle/>
        <a:p>
          <a:pPr>
            <a:lnSpc>
              <a:spcPct val="100000"/>
            </a:lnSpc>
          </a:pPr>
          <a:r>
            <a:rPr lang="en-US" b="0" i="0" dirty="0"/>
            <a:t>Platform 3: Sentence finder</a:t>
          </a:r>
          <a:endParaRPr lang="en-US" dirty="0"/>
        </a:p>
      </dgm:t>
    </dgm:pt>
    <dgm:pt modelId="{9CE94BC9-0CA8-4D46-8763-533EA4930C19}" type="parTrans" cxnId="{1DD9DD2A-C8F2-4DCA-BAB9-AB26B3EF469D}">
      <dgm:prSet/>
      <dgm:spPr/>
      <dgm:t>
        <a:bodyPr/>
        <a:lstStyle/>
        <a:p>
          <a:endParaRPr lang="en-US"/>
        </a:p>
      </dgm:t>
    </dgm:pt>
    <dgm:pt modelId="{E9B027B5-B3E1-47C7-A039-B7FF6EBE3DA3}" type="sibTrans" cxnId="{1DD9DD2A-C8F2-4DCA-BAB9-AB26B3EF469D}">
      <dgm:prSet/>
      <dgm:spPr/>
      <dgm:t>
        <a:bodyPr/>
        <a:lstStyle/>
        <a:p>
          <a:endParaRPr lang="en-US"/>
        </a:p>
      </dgm:t>
    </dgm:pt>
    <dgm:pt modelId="{2F43CA72-8D43-43B7-B395-C3E19E3464CE}" type="pres">
      <dgm:prSet presAssocID="{25459AC8-4C99-4AB5-8F14-C91DFFFC59D8}" presName="root" presStyleCnt="0">
        <dgm:presLayoutVars>
          <dgm:dir/>
          <dgm:resizeHandles val="exact"/>
        </dgm:presLayoutVars>
      </dgm:prSet>
      <dgm:spPr/>
    </dgm:pt>
    <dgm:pt modelId="{3AD3AB21-8726-481F-9D96-739F8E923B33}" type="pres">
      <dgm:prSet presAssocID="{F5681C02-12AD-4320-96A6-E3FBB522F587}" presName="compNode" presStyleCnt="0"/>
      <dgm:spPr/>
    </dgm:pt>
    <dgm:pt modelId="{87652701-1B98-44A4-8084-53E311BC3869}" type="pres">
      <dgm:prSet presAssocID="{F5681C02-12AD-4320-96A6-E3FBB522F587}" presName="bgRect" presStyleLbl="bgShp" presStyleIdx="0" presStyleCnt="4"/>
      <dgm:spPr/>
    </dgm:pt>
    <dgm:pt modelId="{F03A4265-8408-450D-99FD-A0DD7C8F2286}" type="pres">
      <dgm:prSet presAssocID="{F5681C02-12AD-4320-96A6-E3FBB522F5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B9C2F36-49FA-4C09-A52A-33FCCC96CD71}" type="pres">
      <dgm:prSet presAssocID="{F5681C02-12AD-4320-96A6-E3FBB522F587}" presName="spaceRect" presStyleCnt="0"/>
      <dgm:spPr/>
    </dgm:pt>
    <dgm:pt modelId="{6B33C0BA-4CC4-4873-89F5-0DEA8F97B3C1}" type="pres">
      <dgm:prSet presAssocID="{F5681C02-12AD-4320-96A6-E3FBB522F587}" presName="parTx" presStyleLbl="revTx" presStyleIdx="0" presStyleCnt="4">
        <dgm:presLayoutVars>
          <dgm:chMax val="0"/>
          <dgm:chPref val="0"/>
        </dgm:presLayoutVars>
      </dgm:prSet>
      <dgm:spPr/>
    </dgm:pt>
    <dgm:pt modelId="{AF47045D-B9AC-40D5-86D4-E5751B7680CD}" type="pres">
      <dgm:prSet presAssocID="{25534ABD-12DF-4CD2-B680-C668960B679D}" presName="sibTrans" presStyleCnt="0"/>
      <dgm:spPr/>
    </dgm:pt>
    <dgm:pt modelId="{0325D241-DD70-4E97-BF48-9D828B2C69E7}" type="pres">
      <dgm:prSet presAssocID="{21B5A30A-135E-4076-A948-105418A76EBE}" presName="compNode" presStyleCnt="0"/>
      <dgm:spPr/>
    </dgm:pt>
    <dgm:pt modelId="{7BD1587D-3500-44EA-97E4-56F82332EF3B}" type="pres">
      <dgm:prSet presAssocID="{21B5A30A-135E-4076-A948-105418A76EBE}" presName="bgRect" presStyleLbl="bgShp" presStyleIdx="1" presStyleCnt="4"/>
      <dgm:spPr/>
    </dgm:pt>
    <dgm:pt modelId="{8348C663-59E6-4005-BF99-E4FB18E7C109}" type="pres">
      <dgm:prSet presAssocID="{21B5A30A-135E-4076-A948-105418A76E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22E9B8D-7E8D-4988-B246-AEF46D86CA61}" type="pres">
      <dgm:prSet presAssocID="{21B5A30A-135E-4076-A948-105418A76EBE}" presName="spaceRect" presStyleCnt="0"/>
      <dgm:spPr/>
    </dgm:pt>
    <dgm:pt modelId="{423B05FA-894C-485D-AB26-AD8529CC4072}" type="pres">
      <dgm:prSet presAssocID="{21B5A30A-135E-4076-A948-105418A76EBE}" presName="parTx" presStyleLbl="revTx" presStyleIdx="1" presStyleCnt="4">
        <dgm:presLayoutVars>
          <dgm:chMax val="0"/>
          <dgm:chPref val="0"/>
        </dgm:presLayoutVars>
      </dgm:prSet>
      <dgm:spPr/>
    </dgm:pt>
    <dgm:pt modelId="{55466AF5-3DF7-44CF-8CEB-8C58C02DA6BC}" type="pres">
      <dgm:prSet presAssocID="{FA4D4C70-1E91-415F-A0C9-648051A9161E}" presName="sibTrans" presStyleCnt="0"/>
      <dgm:spPr/>
    </dgm:pt>
    <dgm:pt modelId="{5BA15A0A-3EFA-4CDB-9830-A42D32AFF8FA}" type="pres">
      <dgm:prSet presAssocID="{C6A7E086-7903-4CC7-9F29-1E1A6AC5AD51}" presName="compNode" presStyleCnt="0"/>
      <dgm:spPr/>
    </dgm:pt>
    <dgm:pt modelId="{E8FD1543-A4E4-4D0C-95AE-76878E173FA4}" type="pres">
      <dgm:prSet presAssocID="{C6A7E086-7903-4CC7-9F29-1E1A6AC5AD51}" presName="bgRect" presStyleLbl="bgShp" presStyleIdx="2" presStyleCnt="4"/>
      <dgm:spPr/>
    </dgm:pt>
    <dgm:pt modelId="{0FB0F52C-EA46-4DBF-AC09-47BE6469A0F2}" type="pres">
      <dgm:prSet presAssocID="{C6A7E086-7903-4CC7-9F29-1E1A6AC5AD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7F9D45DE-BA49-4CCA-9626-57762F15B771}" type="pres">
      <dgm:prSet presAssocID="{C6A7E086-7903-4CC7-9F29-1E1A6AC5AD51}" presName="spaceRect" presStyleCnt="0"/>
      <dgm:spPr/>
    </dgm:pt>
    <dgm:pt modelId="{D9F8D22E-DC8B-4439-83D5-28BA15E3D7F8}" type="pres">
      <dgm:prSet presAssocID="{C6A7E086-7903-4CC7-9F29-1E1A6AC5AD51}" presName="parTx" presStyleLbl="revTx" presStyleIdx="2" presStyleCnt="4">
        <dgm:presLayoutVars>
          <dgm:chMax val="0"/>
          <dgm:chPref val="0"/>
        </dgm:presLayoutVars>
      </dgm:prSet>
      <dgm:spPr/>
    </dgm:pt>
    <dgm:pt modelId="{5DD0587D-E239-074B-97A5-EE9EF1ADA74B}" type="pres">
      <dgm:prSet presAssocID="{E9B027B5-B3E1-47C7-A039-B7FF6EBE3DA3}" presName="sibTrans" presStyleCnt="0"/>
      <dgm:spPr/>
    </dgm:pt>
    <dgm:pt modelId="{E1B9B7E5-5E55-4B70-9483-B3AD68A4DB6B}" type="pres">
      <dgm:prSet presAssocID="{6E6AACEA-E81C-4154-8A48-3A2B057FF2BB}" presName="compNode" presStyleCnt="0"/>
      <dgm:spPr/>
    </dgm:pt>
    <dgm:pt modelId="{9D9EF494-968B-404A-8D94-7D1DDCDF4CCE}" type="pres">
      <dgm:prSet presAssocID="{6E6AACEA-E81C-4154-8A48-3A2B057FF2BB}" presName="bgRect" presStyleLbl="bgShp" presStyleIdx="3" presStyleCnt="4"/>
      <dgm:spPr/>
    </dgm:pt>
    <dgm:pt modelId="{161A6BC9-6669-4C8A-9CCB-AA426D5179E6}" type="pres">
      <dgm:prSet presAssocID="{6E6AACEA-E81C-4154-8A48-3A2B057FF2B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DFDCB4F-39F7-4520-8AF6-00776EEE74DE}" type="pres">
      <dgm:prSet presAssocID="{6E6AACEA-E81C-4154-8A48-3A2B057FF2BB}" presName="spaceRect" presStyleCnt="0"/>
      <dgm:spPr/>
    </dgm:pt>
    <dgm:pt modelId="{863ADF30-33D5-4730-A8D2-2854ECF28E03}" type="pres">
      <dgm:prSet presAssocID="{6E6AACEA-E81C-4154-8A48-3A2B057FF2BB}" presName="parTx" presStyleLbl="revTx" presStyleIdx="3" presStyleCnt="4">
        <dgm:presLayoutVars>
          <dgm:chMax val="0"/>
          <dgm:chPref val="0"/>
        </dgm:presLayoutVars>
      </dgm:prSet>
      <dgm:spPr/>
    </dgm:pt>
  </dgm:ptLst>
  <dgm:cxnLst>
    <dgm:cxn modelId="{500E0B1B-127E-F349-B6E9-27FFC884D8E7}" type="presOf" srcId="{21B5A30A-135E-4076-A948-105418A76EBE}" destId="{423B05FA-894C-485D-AB26-AD8529CC4072}" srcOrd="0" destOrd="0" presId="urn:microsoft.com/office/officeart/2018/2/layout/IconVerticalSolidList"/>
    <dgm:cxn modelId="{3CF02A25-889E-4C0F-BCC7-CA454DE1A6A1}" srcId="{25459AC8-4C99-4AB5-8F14-C91DFFFC59D8}" destId="{21B5A30A-135E-4076-A948-105418A76EBE}" srcOrd="1" destOrd="0" parTransId="{62D5E239-3A1F-46AB-9F5A-765E24D4F598}" sibTransId="{FA4D4C70-1E91-415F-A0C9-648051A9161E}"/>
    <dgm:cxn modelId="{1DD9DD2A-C8F2-4DCA-BAB9-AB26B3EF469D}" srcId="{25459AC8-4C99-4AB5-8F14-C91DFFFC59D8}" destId="{C6A7E086-7903-4CC7-9F29-1E1A6AC5AD51}" srcOrd="2" destOrd="0" parTransId="{9CE94BC9-0CA8-4D46-8763-533EA4930C19}" sibTransId="{E9B027B5-B3E1-47C7-A039-B7FF6EBE3DA3}"/>
    <dgm:cxn modelId="{D62AEA71-03A1-498D-A556-FE7D374F9ABF}" srcId="{25459AC8-4C99-4AB5-8F14-C91DFFFC59D8}" destId="{F5681C02-12AD-4320-96A6-E3FBB522F587}" srcOrd="0" destOrd="0" parTransId="{9FEE5AE8-38B0-40A1-91FB-48026F16CBF3}" sibTransId="{25534ABD-12DF-4CD2-B680-C668960B679D}"/>
    <dgm:cxn modelId="{1A05D87C-F125-E741-ABC4-AB3A174147EB}" type="presOf" srcId="{F5681C02-12AD-4320-96A6-E3FBB522F587}" destId="{6B33C0BA-4CC4-4873-89F5-0DEA8F97B3C1}" srcOrd="0" destOrd="0" presId="urn:microsoft.com/office/officeart/2018/2/layout/IconVerticalSolidList"/>
    <dgm:cxn modelId="{9813B1A3-6BFB-46FA-8381-5E8BA98425D9}" srcId="{25459AC8-4C99-4AB5-8F14-C91DFFFC59D8}" destId="{6E6AACEA-E81C-4154-8A48-3A2B057FF2BB}" srcOrd="3" destOrd="0" parTransId="{25E6771A-EF64-4B4C-8C3F-9BF174BFBD48}" sibTransId="{9E76E2DF-F51E-4FA9-8332-459D59F0C523}"/>
    <dgm:cxn modelId="{2CE549BE-0BA8-8543-AF05-DCFD5E231BF2}" type="presOf" srcId="{6E6AACEA-E81C-4154-8A48-3A2B057FF2BB}" destId="{863ADF30-33D5-4730-A8D2-2854ECF28E03}" srcOrd="0" destOrd="0" presId="urn:microsoft.com/office/officeart/2018/2/layout/IconVerticalSolidList"/>
    <dgm:cxn modelId="{06C52DDA-E0AC-46A8-A0DE-945B0A243F13}" type="presOf" srcId="{25459AC8-4C99-4AB5-8F14-C91DFFFC59D8}" destId="{2F43CA72-8D43-43B7-B395-C3E19E3464CE}" srcOrd="0" destOrd="0" presId="urn:microsoft.com/office/officeart/2018/2/layout/IconVerticalSolidList"/>
    <dgm:cxn modelId="{0A7AB5FB-2D48-9646-8AAD-195D68D0AC1D}" type="presOf" srcId="{C6A7E086-7903-4CC7-9F29-1E1A6AC5AD51}" destId="{D9F8D22E-DC8B-4439-83D5-28BA15E3D7F8}" srcOrd="0" destOrd="0" presId="urn:microsoft.com/office/officeart/2018/2/layout/IconVerticalSolidList"/>
    <dgm:cxn modelId="{EAC826B4-D64F-494C-BBB7-A6CF6717A26B}" type="presParOf" srcId="{2F43CA72-8D43-43B7-B395-C3E19E3464CE}" destId="{3AD3AB21-8726-481F-9D96-739F8E923B33}" srcOrd="0" destOrd="0" presId="urn:microsoft.com/office/officeart/2018/2/layout/IconVerticalSolidList"/>
    <dgm:cxn modelId="{2F0C9034-DB5D-E149-B97C-13D5100123A6}" type="presParOf" srcId="{3AD3AB21-8726-481F-9D96-739F8E923B33}" destId="{87652701-1B98-44A4-8084-53E311BC3869}" srcOrd="0" destOrd="0" presId="urn:microsoft.com/office/officeart/2018/2/layout/IconVerticalSolidList"/>
    <dgm:cxn modelId="{11A255FB-5607-CE4E-8FEB-C31869D09BFB}" type="presParOf" srcId="{3AD3AB21-8726-481F-9D96-739F8E923B33}" destId="{F03A4265-8408-450D-99FD-A0DD7C8F2286}" srcOrd="1" destOrd="0" presId="urn:microsoft.com/office/officeart/2018/2/layout/IconVerticalSolidList"/>
    <dgm:cxn modelId="{C9F89FAA-283F-6147-AB2B-8712AA5B293C}" type="presParOf" srcId="{3AD3AB21-8726-481F-9D96-739F8E923B33}" destId="{DB9C2F36-49FA-4C09-A52A-33FCCC96CD71}" srcOrd="2" destOrd="0" presId="urn:microsoft.com/office/officeart/2018/2/layout/IconVerticalSolidList"/>
    <dgm:cxn modelId="{762B1797-281D-B540-B0AE-EFF68F7B983F}" type="presParOf" srcId="{3AD3AB21-8726-481F-9D96-739F8E923B33}" destId="{6B33C0BA-4CC4-4873-89F5-0DEA8F97B3C1}" srcOrd="3" destOrd="0" presId="urn:microsoft.com/office/officeart/2018/2/layout/IconVerticalSolidList"/>
    <dgm:cxn modelId="{30CB78A5-844B-B74E-A75A-8F0C8295F127}" type="presParOf" srcId="{2F43CA72-8D43-43B7-B395-C3E19E3464CE}" destId="{AF47045D-B9AC-40D5-86D4-E5751B7680CD}" srcOrd="1" destOrd="0" presId="urn:microsoft.com/office/officeart/2018/2/layout/IconVerticalSolidList"/>
    <dgm:cxn modelId="{8F20FBA8-7BC2-4041-9E56-15C98AC4F0D3}" type="presParOf" srcId="{2F43CA72-8D43-43B7-B395-C3E19E3464CE}" destId="{0325D241-DD70-4E97-BF48-9D828B2C69E7}" srcOrd="2" destOrd="0" presId="urn:microsoft.com/office/officeart/2018/2/layout/IconVerticalSolidList"/>
    <dgm:cxn modelId="{5E31912E-BAB5-3049-B254-FDD56E84241E}" type="presParOf" srcId="{0325D241-DD70-4E97-BF48-9D828B2C69E7}" destId="{7BD1587D-3500-44EA-97E4-56F82332EF3B}" srcOrd="0" destOrd="0" presId="urn:microsoft.com/office/officeart/2018/2/layout/IconVerticalSolidList"/>
    <dgm:cxn modelId="{52F508BA-DB08-D044-9239-F8B6082753AC}" type="presParOf" srcId="{0325D241-DD70-4E97-BF48-9D828B2C69E7}" destId="{8348C663-59E6-4005-BF99-E4FB18E7C109}" srcOrd="1" destOrd="0" presId="urn:microsoft.com/office/officeart/2018/2/layout/IconVerticalSolidList"/>
    <dgm:cxn modelId="{D53E4D5E-72BE-434B-AF94-2FD0F60B47CD}" type="presParOf" srcId="{0325D241-DD70-4E97-BF48-9D828B2C69E7}" destId="{D22E9B8D-7E8D-4988-B246-AEF46D86CA61}" srcOrd="2" destOrd="0" presId="urn:microsoft.com/office/officeart/2018/2/layout/IconVerticalSolidList"/>
    <dgm:cxn modelId="{645DFA17-F389-BB4B-84D0-AD4541B17361}" type="presParOf" srcId="{0325D241-DD70-4E97-BF48-9D828B2C69E7}" destId="{423B05FA-894C-485D-AB26-AD8529CC4072}" srcOrd="3" destOrd="0" presId="urn:microsoft.com/office/officeart/2018/2/layout/IconVerticalSolidList"/>
    <dgm:cxn modelId="{C7264FB6-AB3A-6349-BB94-EE6B962EF635}" type="presParOf" srcId="{2F43CA72-8D43-43B7-B395-C3E19E3464CE}" destId="{55466AF5-3DF7-44CF-8CEB-8C58C02DA6BC}" srcOrd="3" destOrd="0" presId="urn:microsoft.com/office/officeart/2018/2/layout/IconVerticalSolidList"/>
    <dgm:cxn modelId="{7AC2BDB2-351E-0A47-94ED-4D2A1502ADB5}" type="presParOf" srcId="{2F43CA72-8D43-43B7-B395-C3E19E3464CE}" destId="{5BA15A0A-3EFA-4CDB-9830-A42D32AFF8FA}" srcOrd="4" destOrd="0" presId="urn:microsoft.com/office/officeart/2018/2/layout/IconVerticalSolidList"/>
    <dgm:cxn modelId="{33C86842-D34A-8648-AF55-3CF730F34F76}" type="presParOf" srcId="{5BA15A0A-3EFA-4CDB-9830-A42D32AFF8FA}" destId="{E8FD1543-A4E4-4D0C-95AE-76878E173FA4}" srcOrd="0" destOrd="0" presId="urn:microsoft.com/office/officeart/2018/2/layout/IconVerticalSolidList"/>
    <dgm:cxn modelId="{BF8E01FD-B4D7-E74A-8DFF-8A87ABDF34AA}" type="presParOf" srcId="{5BA15A0A-3EFA-4CDB-9830-A42D32AFF8FA}" destId="{0FB0F52C-EA46-4DBF-AC09-47BE6469A0F2}" srcOrd="1" destOrd="0" presId="urn:microsoft.com/office/officeart/2018/2/layout/IconVerticalSolidList"/>
    <dgm:cxn modelId="{9513E0EE-0693-5449-95B6-6CEC3EEF2BB2}" type="presParOf" srcId="{5BA15A0A-3EFA-4CDB-9830-A42D32AFF8FA}" destId="{7F9D45DE-BA49-4CCA-9626-57762F15B771}" srcOrd="2" destOrd="0" presId="urn:microsoft.com/office/officeart/2018/2/layout/IconVerticalSolidList"/>
    <dgm:cxn modelId="{4EBE9B5B-AF1E-B14D-8A02-14311B3A5F8B}" type="presParOf" srcId="{5BA15A0A-3EFA-4CDB-9830-A42D32AFF8FA}" destId="{D9F8D22E-DC8B-4439-83D5-28BA15E3D7F8}" srcOrd="3" destOrd="0" presId="urn:microsoft.com/office/officeart/2018/2/layout/IconVerticalSolidList"/>
    <dgm:cxn modelId="{C0404321-1C2A-BD48-A8D4-D63D0E5C81F7}" type="presParOf" srcId="{2F43CA72-8D43-43B7-B395-C3E19E3464CE}" destId="{5DD0587D-E239-074B-97A5-EE9EF1ADA74B}" srcOrd="5" destOrd="0" presId="urn:microsoft.com/office/officeart/2018/2/layout/IconVerticalSolidList"/>
    <dgm:cxn modelId="{BA29C756-41AC-894B-8F1F-EEA2AEB46516}" type="presParOf" srcId="{2F43CA72-8D43-43B7-B395-C3E19E3464CE}" destId="{E1B9B7E5-5E55-4B70-9483-B3AD68A4DB6B}" srcOrd="6" destOrd="0" presId="urn:microsoft.com/office/officeart/2018/2/layout/IconVerticalSolidList"/>
    <dgm:cxn modelId="{0C811013-0907-8246-B51B-514983A4CCD9}" type="presParOf" srcId="{E1B9B7E5-5E55-4B70-9483-B3AD68A4DB6B}" destId="{9D9EF494-968B-404A-8D94-7D1DDCDF4CCE}" srcOrd="0" destOrd="0" presId="urn:microsoft.com/office/officeart/2018/2/layout/IconVerticalSolidList"/>
    <dgm:cxn modelId="{70AEED57-C8B2-284D-8AEC-746C10AFE87E}" type="presParOf" srcId="{E1B9B7E5-5E55-4B70-9483-B3AD68A4DB6B}" destId="{161A6BC9-6669-4C8A-9CCB-AA426D5179E6}" srcOrd="1" destOrd="0" presId="urn:microsoft.com/office/officeart/2018/2/layout/IconVerticalSolidList"/>
    <dgm:cxn modelId="{A05B9773-8F61-524E-A531-008A9D2617A7}" type="presParOf" srcId="{E1B9B7E5-5E55-4B70-9483-B3AD68A4DB6B}" destId="{EDFDCB4F-39F7-4520-8AF6-00776EEE74DE}" srcOrd="2" destOrd="0" presId="urn:microsoft.com/office/officeart/2018/2/layout/IconVerticalSolidList"/>
    <dgm:cxn modelId="{134562DE-B294-1A46-B362-C9E305653BDA}" type="presParOf" srcId="{E1B9B7E5-5E55-4B70-9483-B3AD68A4DB6B}" destId="{863ADF30-33D5-4730-A8D2-2854ECF28E0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459AC8-4C99-4AB5-8F14-C91DFFFC59D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5681C02-12AD-4320-96A6-E3FBB522F587}">
      <dgm:prSet/>
      <dgm:spPr/>
      <dgm:t>
        <a:bodyPr/>
        <a:lstStyle/>
        <a:p>
          <a:pPr>
            <a:lnSpc>
              <a:spcPct val="100000"/>
            </a:lnSpc>
          </a:pPr>
          <a:r>
            <a:rPr lang="en-US" b="0" i="0" dirty="0"/>
            <a:t>Platform 5: </a:t>
          </a:r>
          <a:r>
            <a:rPr lang="en-US" b="0" i="0" dirty="0" err="1"/>
            <a:t>GovPR</a:t>
          </a:r>
          <a:r>
            <a:rPr lang="en-US" b="0" i="0" dirty="0"/>
            <a:t> Translation</a:t>
          </a:r>
          <a:endParaRPr lang="en-US" dirty="0"/>
        </a:p>
      </dgm:t>
    </dgm:pt>
    <dgm:pt modelId="{9FEE5AE8-38B0-40A1-91FB-48026F16CBF3}" type="parTrans" cxnId="{D62AEA71-03A1-498D-A556-FE7D374F9ABF}">
      <dgm:prSet/>
      <dgm:spPr/>
      <dgm:t>
        <a:bodyPr/>
        <a:lstStyle/>
        <a:p>
          <a:endParaRPr lang="en-US"/>
        </a:p>
      </dgm:t>
    </dgm:pt>
    <dgm:pt modelId="{25534ABD-12DF-4CD2-B680-C668960B679D}" type="sibTrans" cxnId="{D62AEA71-03A1-498D-A556-FE7D374F9ABF}">
      <dgm:prSet/>
      <dgm:spPr/>
      <dgm:t>
        <a:bodyPr/>
        <a:lstStyle/>
        <a:p>
          <a:endParaRPr lang="en-US"/>
        </a:p>
      </dgm:t>
    </dgm:pt>
    <dgm:pt modelId="{21B5A30A-135E-4076-A948-105418A76EBE}">
      <dgm:prSet/>
      <dgm:spPr/>
      <dgm:t>
        <a:bodyPr/>
        <a:lstStyle/>
        <a:p>
          <a:pPr>
            <a:lnSpc>
              <a:spcPct val="100000"/>
            </a:lnSpc>
          </a:pPr>
          <a:r>
            <a:rPr lang="en-US" dirty="0"/>
            <a:t>Platform 6: </a:t>
          </a:r>
          <a:r>
            <a:rPr lang="en-US" b="0" i="0" dirty="0">
              <a:solidFill>
                <a:schemeClr val="dk1"/>
              </a:solidFill>
              <a:latin typeface="Arial"/>
              <a:ea typeface="Arial"/>
              <a:cs typeface="Arial"/>
              <a:sym typeface="Arial"/>
            </a:rPr>
            <a:t>Useful Expression Finder</a:t>
          </a:r>
          <a:endParaRPr lang="en-US" dirty="0"/>
        </a:p>
      </dgm:t>
    </dgm:pt>
    <dgm:pt modelId="{62D5E239-3A1F-46AB-9F5A-765E24D4F598}" type="parTrans" cxnId="{3CF02A25-889E-4C0F-BCC7-CA454DE1A6A1}">
      <dgm:prSet/>
      <dgm:spPr/>
      <dgm:t>
        <a:bodyPr/>
        <a:lstStyle/>
        <a:p>
          <a:endParaRPr lang="en-US"/>
        </a:p>
      </dgm:t>
    </dgm:pt>
    <dgm:pt modelId="{FA4D4C70-1E91-415F-A0C9-648051A9161E}" type="sibTrans" cxnId="{3CF02A25-889E-4C0F-BCC7-CA454DE1A6A1}">
      <dgm:prSet/>
      <dgm:spPr/>
      <dgm:t>
        <a:bodyPr/>
        <a:lstStyle/>
        <a:p>
          <a:endParaRPr lang="en-US"/>
        </a:p>
      </dgm:t>
    </dgm:pt>
    <dgm:pt modelId="{6E6AACEA-E81C-4154-8A48-3A2B057FF2BB}">
      <dgm:prSet/>
      <dgm:spPr/>
      <dgm:t>
        <a:bodyPr/>
        <a:lstStyle/>
        <a:p>
          <a:pPr>
            <a:lnSpc>
              <a:spcPct val="100000"/>
            </a:lnSpc>
          </a:pPr>
          <a:r>
            <a:rPr lang="en-US" b="0" i="0" dirty="0"/>
            <a:t>Platform 8: </a:t>
          </a:r>
          <a:r>
            <a:rPr lang="en-US" b="0" i="0" dirty="0" err="1"/>
            <a:t>MTCheck</a:t>
          </a:r>
          <a:endParaRPr lang="en-US" dirty="0"/>
        </a:p>
      </dgm:t>
    </dgm:pt>
    <dgm:pt modelId="{25E6771A-EF64-4B4C-8C3F-9BF174BFBD48}" type="parTrans" cxnId="{9813B1A3-6BFB-46FA-8381-5E8BA98425D9}">
      <dgm:prSet/>
      <dgm:spPr/>
      <dgm:t>
        <a:bodyPr/>
        <a:lstStyle/>
        <a:p>
          <a:endParaRPr lang="en-US"/>
        </a:p>
      </dgm:t>
    </dgm:pt>
    <dgm:pt modelId="{9E76E2DF-F51E-4FA9-8332-459D59F0C523}" type="sibTrans" cxnId="{9813B1A3-6BFB-46FA-8381-5E8BA98425D9}">
      <dgm:prSet/>
      <dgm:spPr/>
      <dgm:t>
        <a:bodyPr/>
        <a:lstStyle/>
        <a:p>
          <a:endParaRPr lang="en-US"/>
        </a:p>
      </dgm:t>
    </dgm:pt>
    <dgm:pt modelId="{C6A7E086-7903-4CC7-9F29-1E1A6AC5AD51}">
      <dgm:prSet/>
      <dgm:spPr/>
      <dgm:t>
        <a:bodyPr/>
        <a:lstStyle/>
        <a:p>
          <a:pPr>
            <a:lnSpc>
              <a:spcPct val="100000"/>
            </a:lnSpc>
          </a:pPr>
          <a:r>
            <a:rPr lang="en-US" b="0" i="0" dirty="0"/>
            <a:t>Platform 7: </a:t>
          </a:r>
          <a:r>
            <a:rPr lang="en-US" b="0" i="0" dirty="0" err="1"/>
            <a:t>BlendMT</a:t>
          </a:r>
          <a:endParaRPr lang="en-US" dirty="0"/>
        </a:p>
      </dgm:t>
    </dgm:pt>
    <dgm:pt modelId="{9CE94BC9-0CA8-4D46-8763-533EA4930C19}" type="parTrans" cxnId="{1DD9DD2A-C8F2-4DCA-BAB9-AB26B3EF469D}">
      <dgm:prSet/>
      <dgm:spPr/>
      <dgm:t>
        <a:bodyPr/>
        <a:lstStyle/>
        <a:p>
          <a:endParaRPr lang="en-US"/>
        </a:p>
      </dgm:t>
    </dgm:pt>
    <dgm:pt modelId="{E9B027B5-B3E1-47C7-A039-B7FF6EBE3DA3}" type="sibTrans" cxnId="{1DD9DD2A-C8F2-4DCA-BAB9-AB26B3EF469D}">
      <dgm:prSet/>
      <dgm:spPr/>
      <dgm:t>
        <a:bodyPr/>
        <a:lstStyle/>
        <a:p>
          <a:endParaRPr lang="en-US"/>
        </a:p>
      </dgm:t>
    </dgm:pt>
    <dgm:pt modelId="{2F43CA72-8D43-43B7-B395-C3E19E3464CE}" type="pres">
      <dgm:prSet presAssocID="{25459AC8-4C99-4AB5-8F14-C91DFFFC59D8}" presName="root" presStyleCnt="0">
        <dgm:presLayoutVars>
          <dgm:dir/>
          <dgm:resizeHandles val="exact"/>
        </dgm:presLayoutVars>
      </dgm:prSet>
      <dgm:spPr/>
    </dgm:pt>
    <dgm:pt modelId="{3AD3AB21-8726-481F-9D96-739F8E923B33}" type="pres">
      <dgm:prSet presAssocID="{F5681C02-12AD-4320-96A6-E3FBB522F587}" presName="compNode" presStyleCnt="0"/>
      <dgm:spPr/>
    </dgm:pt>
    <dgm:pt modelId="{87652701-1B98-44A4-8084-53E311BC3869}" type="pres">
      <dgm:prSet presAssocID="{F5681C02-12AD-4320-96A6-E3FBB522F587}" presName="bgRect" presStyleLbl="bgShp" presStyleIdx="0" presStyleCnt="4"/>
      <dgm:spPr/>
    </dgm:pt>
    <dgm:pt modelId="{F03A4265-8408-450D-99FD-A0DD7C8F2286}" type="pres">
      <dgm:prSet presAssocID="{F5681C02-12AD-4320-96A6-E3FBB522F5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B9C2F36-49FA-4C09-A52A-33FCCC96CD71}" type="pres">
      <dgm:prSet presAssocID="{F5681C02-12AD-4320-96A6-E3FBB522F587}" presName="spaceRect" presStyleCnt="0"/>
      <dgm:spPr/>
    </dgm:pt>
    <dgm:pt modelId="{6B33C0BA-4CC4-4873-89F5-0DEA8F97B3C1}" type="pres">
      <dgm:prSet presAssocID="{F5681C02-12AD-4320-96A6-E3FBB522F587}" presName="parTx" presStyleLbl="revTx" presStyleIdx="0" presStyleCnt="4">
        <dgm:presLayoutVars>
          <dgm:chMax val="0"/>
          <dgm:chPref val="0"/>
        </dgm:presLayoutVars>
      </dgm:prSet>
      <dgm:spPr/>
    </dgm:pt>
    <dgm:pt modelId="{AF47045D-B9AC-40D5-86D4-E5751B7680CD}" type="pres">
      <dgm:prSet presAssocID="{25534ABD-12DF-4CD2-B680-C668960B679D}" presName="sibTrans" presStyleCnt="0"/>
      <dgm:spPr/>
    </dgm:pt>
    <dgm:pt modelId="{0325D241-DD70-4E97-BF48-9D828B2C69E7}" type="pres">
      <dgm:prSet presAssocID="{21B5A30A-135E-4076-A948-105418A76EBE}" presName="compNode" presStyleCnt="0"/>
      <dgm:spPr/>
    </dgm:pt>
    <dgm:pt modelId="{7BD1587D-3500-44EA-97E4-56F82332EF3B}" type="pres">
      <dgm:prSet presAssocID="{21B5A30A-135E-4076-A948-105418A76EBE}" presName="bgRect" presStyleLbl="bgShp" presStyleIdx="1" presStyleCnt="4"/>
      <dgm:spPr/>
    </dgm:pt>
    <dgm:pt modelId="{8348C663-59E6-4005-BF99-E4FB18E7C109}" type="pres">
      <dgm:prSet presAssocID="{21B5A30A-135E-4076-A948-105418A76E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22E9B8D-7E8D-4988-B246-AEF46D86CA61}" type="pres">
      <dgm:prSet presAssocID="{21B5A30A-135E-4076-A948-105418A76EBE}" presName="spaceRect" presStyleCnt="0"/>
      <dgm:spPr/>
    </dgm:pt>
    <dgm:pt modelId="{423B05FA-894C-485D-AB26-AD8529CC4072}" type="pres">
      <dgm:prSet presAssocID="{21B5A30A-135E-4076-A948-105418A76EBE}" presName="parTx" presStyleLbl="revTx" presStyleIdx="1" presStyleCnt="4">
        <dgm:presLayoutVars>
          <dgm:chMax val="0"/>
          <dgm:chPref val="0"/>
        </dgm:presLayoutVars>
      </dgm:prSet>
      <dgm:spPr/>
    </dgm:pt>
    <dgm:pt modelId="{55466AF5-3DF7-44CF-8CEB-8C58C02DA6BC}" type="pres">
      <dgm:prSet presAssocID="{FA4D4C70-1E91-415F-A0C9-648051A9161E}" presName="sibTrans" presStyleCnt="0"/>
      <dgm:spPr/>
    </dgm:pt>
    <dgm:pt modelId="{5BA15A0A-3EFA-4CDB-9830-A42D32AFF8FA}" type="pres">
      <dgm:prSet presAssocID="{C6A7E086-7903-4CC7-9F29-1E1A6AC5AD51}" presName="compNode" presStyleCnt="0"/>
      <dgm:spPr/>
    </dgm:pt>
    <dgm:pt modelId="{E8FD1543-A4E4-4D0C-95AE-76878E173FA4}" type="pres">
      <dgm:prSet presAssocID="{C6A7E086-7903-4CC7-9F29-1E1A6AC5AD51}" presName="bgRect" presStyleLbl="bgShp" presStyleIdx="2" presStyleCnt="4"/>
      <dgm:spPr/>
    </dgm:pt>
    <dgm:pt modelId="{0FB0F52C-EA46-4DBF-AC09-47BE6469A0F2}" type="pres">
      <dgm:prSet presAssocID="{C6A7E086-7903-4CC7-9F29-1E1A6AC5AD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7F9D45DE-BA49-4CCA-9626-57762F15B771}" type="pres">
      <dgm:prSet presAssocID="{C6A7E086-7903-4CC7-9F29-1E1A6AC5AD51}" presName="spaceRect" presStyleCnt="0"/>
      <dgm:spPr/>
    </dgm:pt>
    <dgm:pt modelId="{D9F8D22E-DC8B-4439-83D5-28BA15E3D7F8}" type="pres">
      <dgm:prSet presAssocID="{C6A7E086-7903-4CC7-9F29-1E1A6AC5AD51}" presName="parTx" presStyleLbl="revTx" presStyleIdx="2" presStyleCnt="4">
        <dgm:presLayoutVars>
          <dgm:chMax val="0"/>
          <dgm:chPref val="0"/>
        </dgm:presLayoutVars>
      </dgm:prSet>
      <dgm:spPr/>
    </dgm:pt>
    <dgm:pt modelId="{5DD0587D-E239-074B-97A5-EE9EF1ADA74B}" type="pres">
      <dgm:prSet presAssocID="{E9B027B5-B3E1-47C7-A039-B7FF6EBE3DA3}" presName="sibTrans" presStyleCnt="0"/>
      <dgm:spPr/>
    </dgm:pt>
    <dgm:pt modelId="{E1B9B7E5-5E55-4B70-9483-B3AD68A4DB6B}" type="pres">
      <dgm:prSet presAssocID="{6E6AACEA-E81C-4154-8A48-3A2B057FF2BB}" presName="compNode" presStyleCnt="0"/>
      <dgm:spPr/>
    </dgm:pt>
    <dgm:pt modelId="{9D9EF494-968B-404A-8D94-7D1DDCDF4CCE}" type="pres">
      <dgm:prSet presAssocID="{6E6AACEA-E81C-4154-8A48-3A2B057FF2BB}" presName="bgRect" presStyleLbl="bgShp" presStyleIdx="3" presStyleCnt="4"/>
      <dgm:spPr/>
    </dgm:pt>
    <dgm:pt modelId="{161A6BC9-6669-4C8A-9CCB-AA426D5179E6}" type="pres">
      <dgm:prSet presAssocID="{6E6AACEA-E81C-4154-8A48-3A2B057FF2B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DFDCB4F-39F7-4520-8AF6-00776EEE74DE}" type="pres">
      <dgm:prSet presAssocID="{6E6AACEA-E81C-4154-8A48-3A2B057FF2BB}" presName="spaceRect" presStyleCnt="0"/>
      <dgm:spPr/>
    </dgm:pt>
    <dgm:pt modelId="{863ADF30-33D5-4730-A8D2-2854ECF28E03}" type="pres">
      <dgm:prSet presAssocID="{6E6AACEA-E81C-4154-8A48-3A2B057FF2BB}" presName="parTx" presStyleLbl="revTx" presStyleIdx="3" presStyleCnt="4">
        <dgm:presLayoutVars>
          <dgm:chMax val="0"/>
          <dgm:chPref val="0"/>
        </dgm:presLayoutVars>
      </dgm:prSet>
      <dgm:spPr/>
    </dgm:pt>
  </dgm:ptLst>
  <dgm:cxnLst>
    <dgm:cxn modelId="{500E0B1B-127E-F349-B6E9-27FFC884D8E7}" type="presOf" srcId="{21B5A30A-135E-4076-A948-105418A76EBE}" destId="{423B05FA-894C-485D-AB26-AD8529CC4072}" srcOrd="0" destOrd="0" presId="urn:microsoft.com/office/officeart/2018/2/layout/IconVerticalSolidList"/>
    <dgm:cxn modelId="{3CF02A25-889E-4C0F-BCC7-CA454DE1A6A1}" srcId="{25459AC8-4C99-4AB5-8F14-C91DFFFC59D8}" destId="{21B5A30A-135E-4076-A948-105418A76EBE}" srcOrd="1" destOrd="0" parTransId="{62D5E239-3A1F-46AB-9F5A-765E24D4F598}" sibTransId="{FA4D4C70-1E91-415F-A0C9-648051A9161E}"/>
    <dgm:cxn modelId="{1DD9DD2A-C8F2-4DCA-BAB9-AB26B3EF469D}" srcId="{25459AC8-4C99-4AB5-8F14-C91DFFFC59D8}" destId="{C6A7E086-7903-4CC7-9F29-1E1A6AC5AD51}" srcOrd="2" destOrd="0" parTransId="{9CE94BC9-0CA8-4D46-8763-533EA4930C19}" sibTransId="{E9B027B5-B3E1-47C7-A039-B7FF6EBE3DA3}"/>
    <dgm:cxn modelId="{D62AEA71-03A1-498D-A556-FE7D374F9ABF}" srcId="{25459AC8-4C99-4AB5-8F14-C91DFFFC59D8}" destId="{F5681C02-12AD-4320-96A6-E3FBB522F587}" srcOrd="0" destOrd="0" parTransId="{9FEE5AE8-38B0-40A1-91FB-48026F16CBF3}" sibTransId="{25534ABD-12DF-4CD2-B680-C668960B679D}"/>
    <dgm:cxn modelId="{1A05D87C-F125-E741-ABC4-AB3A174147EB}" type="presOf" srcId="{F5681C02-12AD-4320-96A6-E3FBB522F587}" destId="{6B33C0BA-4CC4-4873-89F5-0DEA8F97B3C1}" srcOrd="0" destOrd="0" presId="urn:microsoft.com/office/officeart/2018/2/layout/IconVerticalSolidList"/>
    <dgm:cxn modelId="{9813B1A3-6BFB-46FA-8381-5E8BA98425D9}" srcId="{25459AC8-4C99-4AB5-8F14-C91DFFFC59D8}" destId="{6E6AACEA-E81C-4154-8A48-3A2B057FF2BB}" srcOrd="3" destOrd="0" parTransId="{25E6771A-EF64-4B4C-8C3F-9BF174BFBD48}" sibTransId="{9E76E2DF-F51E-4FA9-8332-459D59F0C523}"/>
    <dgm:cxn modelId="{2CE549BE-0BA8-8543-AF05-DCFD5E231BF2}" type="presOf" srcId="{6E6AACEA-E81C-4154-8A48-3A2B057FF2BB}" destId="{863ADF30-33D5-4730-A8D2-2854ECF28E03}" srcOrd="0" destOrd="0" presId="urn:microsoft.com/office/officeart/2018/2/layout/IconVerticalSolidList"/>
    <dgm:cxn modelId="{06C52DDA-E0AC-46A8-A0DE-945B0A243F13}" type="presOf" srcId="{25459AC8-4C99-4AB5-8F14-C91DFFFC59D8}" destId="{2F43CA72-8D43-43B7-B395-C3E19E3464CE}" srcOrd="0" destOrd="0" presId="urn:microsoft.com/office/officeart/2018/2/layout/IconVerticalSolidList"/>
    <dgm:cxn modelId="{0A7AB5FB-2D48-9646-8AAD-195D68D0AC1D}" type="presOf" srcId="{C6A7E086-7903-4CC7-9F29-1E1A6AC5AD51}" destId="{D9F8D22E-DC8B-4439-83D5-28BA15E3D7F8}" srcOrd="0" destOrd="0" presId="urn:microsoft.com/office/officeart/2018/2/layout/IconVerticalSolidList"/>
    <dgm:cxn modelId="{EAC826B4-D64F-494C-BBB7-A6CF6717A26B}" type="presParOf" srcId="{2F43CA72-8D43-43B7-B395-C3E19E3464CE}" destId="{3AD3AB21-8726-481F-9D96-739F8E923B33}" srcOrd="0" destOrd="0" presId="urn:microsoft.com/office/officeart/2018/2/layout/IconVerticalSolidList"/>
    <dgm:cxn modelId="{2F0C9034-DB5D-E149-B97C-13D5100123A6}" type="presParOf" srcId="{3AD3AB21-8726-481F-9D96-739F8E923B33}" destId="{87652701-1B98-44A4-8084-53E311BC3869}" srcOrd="0" destOrd="0" presId="urn:microsoft.com/office/officeart/2018/2/layout/IconVerticalSolidList"/>
    <dgm:cxn modelId="{11A255FB-5607-CE4E-8FEB-C31869D09BFB}" type="presParOf" srcId="{3AD3AB21-8726-481F-9D96-739F8E923B33}" destId="{F03A4265-8408-450D-99FD-A0DD7C8F2286}" srcOrd="1" destOrd="0" presId="urn:microsoft.com/office/officeart/2018/2/layout/IconVerticalSolidList"/>
    <dgm:cxn modelId="{C9F89FAA-283F-6147-AB2B-8712AA5B293C}" type="presParOf" srcId="{3AD3AB21-8726-481F-9D96-739F8E923B33}" destId="{DB9C2F36-49FA-4C09-A52A-33FCCC96CD71}" srcOrd="2" destOrd="0" presId="urn:microsoft.com/office/officeart/2018/2/layout/IconVerticalSolidList"/>
    <dgm:cxn modelId="{762B1797-281D-B540-B0AE-EFF68F7B983F}" type="presParOf" srcId="{3AD3AB21-8726-481F-9D96-739F8E923B33}" destId="{6B33C0BA-4CC4-4873-89F5-0DEA8F97B3C1}" srcOrd="3" destOrd="0" presId="urn:microsoft.com/office/officeart/2018/2/layout/IconVerticalSolidList"/>
    <dgm:cxn modelId="{30CB78A5-844B-B74E-A75A-8F0C8295F127}" type="presParOf" srcId="{2F43CA72-8D43-43B7-B395-C3E19E3464CE}" destId="{AF47045D-B9AC-40D5-86D4-E5751B7680CD}" srcOrd="1" destOrd="0" presId="urn:microsoft.com/office/officeart/2018/2/layout/IconVerticalSolidList"/>
    <dgm:cxn modelId="{8F20FBA8-7BC2-4041-9E56-15C98AC4F0D3}" type="presParOf" srcId="{2F43CA72-8D43-43B7-B395-C3E19E3464CE}" destId="{0325D241-DD70-4E97-BF48-9D828B2C69E7}" srcOrd="2" destOrd="0" presId="urn:microsoft.com/office/officeart/2018/2/layout/IconVerticalSolidList"/>
    <dgm:cxn modelId="{5E31912E-BAB5-3049-B254-FDD56E84241E}" type="presParOf" srcId="{0325D241-DD70-4E97-BF48-9D828B2C69E7}" destId="{7BD1587D-3500-44EA-97E4-56F82332EF3B}" srcOrd="0" destOrd="0" presId="urn:microsoft.com/office/officeart/2018/2/layout/IconVerticalSolidList"/>
    <dgm:cxn modelId="{52F508BA-DB08-D044-9239-F8B6082753AC}" type="presParOf" srcId="{0325D241-DD70-4E97-BF48-9D828B2C69E7}" destId="{8348C663-59E6-4005-BF99-E4FB18E7C109}" srcOrd="1" destOrd="0" presId="urn:microsoft.com/office/officeart/2018/2/layout/IconVerticalSolidList"/>
    <dgm:cxn modelId="{D53E4D5E-72BE-434B-AF94-2FD0F60B47CD}" type="presParOf" srcId="{0325D241-DD70-4E97-BF48-9D828B2C69E7}" destId="{D22E9B8D-7E8D-4988-B246-AEF46D86CA61}" srcOrd="2" destOrd="0" presId="urn:microsoft.com/office/officeart/2018/2/layout/IconVerticalSolidList"/>
    <dgm:cxn modelId="{645DFA17-F389-BB4B-84D0-AD4541B17361}" type="presParOf" srcId="{0325D241-DD70-4E97-BF48-9D828B2C69E7}" destId="{423B05FA-894C-485D-AB26-AD8529CC4072}" srcOrd="3" destOrd="0" presId="urn:microsoft.com/office/officeart/2018/2/layout/IconVerticalSolidList"/>
    <dgm:cxn modelId="{C7264FB6-AB3A-6349-BB94-EE6B962EF635}" type="presParOf" srcId="{2F43CA72-8D43-43B7-B395-C3E19E3464CE}" destId="{55466AF5-3DF7-44CF-8CEB-8C58C02DA6BC}" srcOrd="3" destOrd="0" presId="urn:microsoft.com/office/officeart/2018/2/layout/IconVerticalSolidList"/>
    <dgm:cxn modelId="{7AC2BDB2-351E-0A47-94ED-4D2A1502ADB5}" type="presParOf" srcId="{2F43CA72-8D43-43B7-B395-C3E19E3464CE}" destId="{5BA15A0A-3EFA-4CDB-9830-A42D32AFF8FA}" srcOrd="4" destOrd="0" presId="urn:microsoft.com/office/officeart/2018/2/layout/IconVerticalSolidList"/>
    <dgm:cxn modelId="{33C86842-D34A-8648-AF55-3CF730F34F76}" type="presParOf" srcId="{5BA15A0A-3EFA-4CDB-9830-A42D32AFF8FA}" destId="{E8FD1543-A4E4-4D0C-95AE-76878E173FA4}" srcOrd="0" destOrd="0" presId="urn:microsoft.com/office/officeart/2018/2/layout/IconVerticalSolidList"/>
    <dgm:cxn modelId="{BF8E01FD-B4D7-E74A-8DFF-8A87ABDF34AA}" type="presParOf" srcId="{5BA15A0A-3EFA-4CDB-9830-A42D32AFF8FA}" destId="{0FB0F52C-EA46-4DBF-AC09-47BE6469A0F2}" srcOrd="1" destOrd="0" presId="urn:microsoft.com/office/officeart/2018/2/layout/IconVerticalSolidList"/>
    <dgm:cxn modelId="{9513E0EE-0693-5449-95B6-6CEC3EEF2BB2}" type="presParOf" srcId="{5BA15A0A-3EFA-4CDB-9830-A42D32AFF8FA}" destId="{7F9D45DE-BA49-4CCA-9626-57762F15B771}" srcOrd="2" destOrd="0" presId="urn:microsoft.com/office/officeart/2018/2/layout/IconVerticalSolidList"/>
    <dgm:cxn modelId="{4EBE9B5B-AF1E-B14D-8A02-14311B3A5F8B}" type="presParOf" srcId="{5BA15A0A-3EFA-4CDB-9830-A42D32AFF8FA}" destId="{D9F8D22E-DC8B-4439-83D5-28BA15E3D7F8}" srcOrd="3" destOrd="0" presId="urn:microsoft.com/office/officeart/2018/2/layout/IconVerticalSolidList"/>
    <dgm:cxn modelId="{C0404321-1C2A-BD48-A8D4-D63D0E5C81F7}" type="presParOf" srcId="{2F43CA72-8D43-43B7-B395-C3E19E3464CE}" destId="{5DD0587D-E239-074B-97A5-EE9EF1ADA74B}" srcOrd="5" destOrd="0" presId="urn:microsoft.com/office/officeart/2018/2/layout/IconVerticalSolidList"/>
    <dgm:cxn modelId="{BA29C756-41AC-894B-8F1F-EEA2AEB46516}" type="presParOf" srcId="{2F43CA72-8D43-43B7-B395-C3E19E3464CE}" destId="{E1B9B7E5-5E55-4B70-9483-B3AD68A4DB6B}" srcOrd="6" destOrd="0" presId="urn:microsoft.com/office/officeart/2018/2/layout/IconVerticalSolidList"/>
    <dgm:cxn modelId="{0C811013-0907-8246-B51B-514983A4CCD9}" type="presParOf" srcId="{E1B9B7E5-5E55-4B70-9483-B3AD68A4DB6B}" destId="{9D9EF494-968B-404A-8D94-7D1DDCDF4CCE}" srcOrd="0" destOrd="0" presId="urn:microsoft.com/office/officeart/2018/2/layout/IconVerticalSolidList"/>
    <dgm:cxn modelId="{70AEED57-C8B2-284D-8AEC-746C10AFE87E}" type="presParOf" srcId="{E1B9B7E5-5E55-4B70-9483-B3AD68A4DB6B}" destId="{161A6BC9-6669-4C8A-9CCB-AA426D5179E6}" srcOrd="1" destOrd="0" presId="urn:microsoft.com/office/officeart/2018/2/layout/IconVerticalSolidList"/>
    <dgm:cxn modelId="{A05B9773-8F61-524E-A531-008A9D2617A7}" type="presParOf" srcId="{E1B9B7E5-5E55-4B70-9483-B3AD68A4DB6B}" destId="{EDFDCB4F-39F7-4520-8AF6-00776EEE74DE}" srcOrd="2" destOrd="0" presId="urn:microsoft.com/office/officeart/2018/2/layout/IconVerticalSolidList"/>
    <dgm:cxn modelId="{134562DE-B294-1A46-B362-C9E305653BDA}" type="presParOf" srcId="{E1B9B7E5-5E55-4B70-9483-B3AD68A4DB6B}" destId="{863ADF30-33D5-4730-A8D2-2854ECF28E0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93AAA-B983-4746-9FB8-A89ACC59DFF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4B2C0B6-51B9-4DA9-9118-C9293711D22A}">
      <dgm:prSet/>
      <dgm:spPr/>
      <dgm:t>
        <a:bodyPr/>
        <a:lstStyle/>
        <a:p>
          <a:r>
            <a:rPr lang="en-US" b="0" i="0" dirty="0"/>
            <a:t>Neural machine translation</a:t>
          </a:r>
          <a:endParaRPr lang="en-US" dirty="0"/>
        </a:p>
      </dgm:t>
    </dgm:pt>
    <dgm:pt modelId="{47231694-4D8C-4949-8225-60EC6FF0535C}" type="parTrans" cxnId="{26579B6C-3ABB-4353-9161-1AA39C77DF3E}">
      <dgm:prSet/>
      <dgm:spPr/>
      <dgm:t>
        <a:bodyPr/>
        <a:lstStyle/>
        <a:p>
          <a:endParaRPr lang="en-US"/>
        </a:p>
      </dgm:t>
    </dgm:pt>
    <dgm:pt modelId="{4584D864-F848-4C73-8444-9084F64C1F97}" type="sibTrans" cxnId="{26579B6C-3ABB-4353-9161-1AA39C77DF3E}">
      <dgm:prSet/>
      <dgm:spPr/>
      <dgm:t>
        <a:bodyPr/>
        <a:lstStyle/>
        <a:p>
          <a:endParaRPr lang="en-US"/>
        </a:p>
      </dgm:t>
    </dgm:pt>
    <dgm:pt modelId="{3D87CA59-9448-4AF3-AA87-6A0A7C6891B6}">
      <dgm:prSet/>
      <dgm:spPr/>
      <dgm:t>
        <a:bodyPr/>
        <a:lstStyle/>
        <a:p>
          <a:r>
            <a:rPr lang="en-US" b="0" i="0"/>
            <a:t>Large language models (e.g., ChatGPT)</a:t>
          </a:r>
          <a:endParaRPr lang="en-US"/>
        </a:p>
      </dgm:t>
    </dgm:pt>
    <dgm:pt modelId="{FC8C893A-D798-4A5F-ADD9-EBFB3D59D438}" type="parTrans" cxnId="{3F228EAE-4D7F-4F38-8E9F-85040A9B92FF}">
      <dgm:prSet/>
      <dgm:spPr/>
      <dgm:t>
        <a:bodyPr/>
        <a:lstStyle/>
        <a:p>
          <a:endParaRPr lang="en-US"/>
        </a:p>
      </dgm:t>
    </dgm:pt>
    <dgm:pt modelId="{5E671CC1-1405-41A3-9339-7AA077221248}" type="sibTrans" cxnId="{3F228EAE-4D7F-4F38-8E9F-85040A9B92FF}">
      <dgm:prSet/>
      <dgm:spPr/>
      <dgm:t>
        <a:bodyPr/>
        <a:lstStyle/>
        <a:p>
          <a:endParaRPr lang="en-US"/>
        </a:p>
      </dgm:t>
    </dgm:pt>
    <dgm:pt modelId="{CE164BE4-BB0C-443E-A857-70CD7144424A}" type="pres">
      <dgm:prSet presAssocID="{D2093AAA-B983-4746-9FB8-A89ACC59DFF9}" presName="hierChild1" presStyleCnt="0">
        <dgm:presLayoutVars>
          <dgm:chPref val="1"/>
          <dgm:dir/>
          <dgm:animOne val="branch"/>
          <dgm:animLvl val="lvl"/>
          <dgm:resizeHandles/>
        </dgm:presLayoutVars>
      </dgm:prSet>
      <dgm:spPr/>
    </dgm:pt>
    <dgm:pt modelId="{46AD7D08-17D6-4809-8AC1-07FF2B647EE2}" type="pres">
      <dgm:prSet presAssocID="{64B2C0B6-51B9-4DA9-9118-C9293711D22A}" presName="hierRoot1" presStyleCnt="0"/>
      <dgm:spPr/>
    </dgm:pt>
    <dgm:pt modelId="{E7F4791B-BD34-4693-8E67-A30113363C18}" type="pres">
      <dgm:prSet presAssocID="{64B2C0B6-51B9-4DA9-9118-C9293711D22A}" presName="composite" presStyleCnt="0"/>
      <dgm:spPr/>
    </dgm:pt>
    <dgm:pt modelId="{136BCBB6-C9B8-44AF-B07F-451BA6449437}" type="pres">
      <dgm:prSet presAssocID="{64B2C0B6-51B9-4DA9-9118-C9293711D22A}" presName="background" presStyleLbl="node0" presStyleIdx="0" presStyleCnt="2"/>
      <dgm:spPr/>
    </dgm:pt>
    <dgm:pt modelId="{A70F4835-B182-4600-A8C8-370A7BDFD0E2}" type="pres">
      <dgm:prSet presAssocID="{64B2C0B6-51B9-4DA9-9118-C9293711D22A}" presName="text" presStyleLbl="fgAcc0" presStyleIdx="0" presStyleCnt="2">
        <dgm:presLayoutVars>
          <dgm:chPref val="3"/>
        </dgm:presLayoutVars>
      </dgm:prSet>
      <dgm:spPr/>
    </dgm:pt>
    <dgm:pt modelId="{801E27B1-E5A2-44BF-B598-06FEB045C9C2}" type="pres">
      <dgm:prSet presAssocID="{64B2C0B6-51B9-4DA9-9118-C9293711D22A}" presName="hierChild2" presStyleCnt="0"/>
      <dgm:spPr/>
    </dgm:pt>
    <dgm:pt modelId="{7E32280A-B8C2-45BC-BB63-9D22F06454B3}" type="pres">
      <dgm:prSet presAssocID="{3D87CA59-9448-4AF3-AA87-6A0A7C6891B6}" presName="hierRoot1" presStyleCnt="0"/>
      <dgm:spPr/>
    </dgm:pt>
    <dgm:pt modelId="{F3BA87BC-A64E-4423-8058-618A87E140D8}" type="pres">
      <dgm:prSet presAssocID="{3D87CA59-9448-4AF3-AA87-6A0A7C6891B6}" presName="composite" presStyleCnt="0"/>
      <dgm:spPr/>
    </dgm:pt>
    <dgm:pt modelId="{F9707FD5-0811-40F2-9863-36496BD8A550}" type="pres">
      <dgm:prSet presAssocID="{3D87CA59-9448-4AF3-AA87-6A0A7C6891B6}" presName="background" presStyleLbl="node0" presStyleIdx="1" presStyleCnt="2"/>
      <dgm:spPr/>
    </dgm:pt>
    <dgm:pt modelId="{B08CC39C-9D0A-4ED0-BD07-AADF79B4E7BC}" type="pres">
      <dgm:prSet presAssocID="{3D87CA59-9448-4AF3-AA87-6A0A7C6891B6}" presName="text" presStyleLbl="fgAcc0" presStyleIdx="1" presStyleCnt="2">
        <dgm:presLayoutVars>
          <dgm:chPref val="3"/>
        </dgm:presLayoutVars>
      </dgm:prSet>
      <dgm:spPr/>
    </dgm:pt>
    <dgm:pt modelId="{B590B6F1-0180-4E30-8F9E-1EA37AC99805}" type="pres">
      <dgm:prSet presAssocID="{3D87CA59-9448-4AF3-AA87-6A0A7C6891B6}" presName="hierChild2" presStyleCnt="0"/>
      <dgm:spPr/>
    </dgm:pt>
  </dgm:ptLst>
  <dgm:cxnLst>
    <dgm:cxn modelId="{A07E400F-4F0B-4FBF-A694-6B49B391E0C2}" type="presOf" srcId="{3D87CA59-9448-4AF3-AA87-6A0A7C6891B6}" destId="{B08CC39C-9D0A-4ED0-BD07-AADF79B4E7BC}" srcOrd="0" destOrd="0" presId="urn:microsoft.com/office/officeart/2005/8/layout/hierarchy1"/>
    <dgm:cxn modelId="{26579B6C-3ABB-4353-9161-1AA39C77DF3E}" srcId="{D2093AAA-B983-4746-9FB8-A89ACC59DFF9}" destId="{64B2C0B6-51B9-4DA9-9118-C9293711D22A}" srcOrd="0" destOrd="0" parTransId="{47231694-4D8C-4949-8225-60EC6FF0535C}" sibTransId="{4584D864-F848-4C73-8444-9084F64C1F97}"/>
    <dgm:cxn modelId="{B123B376-1A19-4C1C-9110-9A908EDB524F}" type="presOf" srcId="{64B2C0B6-51B9-4DA9-9118-C9293711D22A}" destId="{A70F4835-B182-4600-A8C8-370A7BDFD0E2}" srcOrd="0" destOrd="0" presId="urn:microsoft.com/office/officeart/2005/8/layout/hierarchy1"/>
    <dgm:cxn modelId="{1DAC9C7D-EB29-4F4B-842A-CFAEF976A222}" type="presOf" srcId="{D2093AAA-B983-4746-9FB8-A89ACC59DFF9}" destId="{CE164BE4-BB0C-443E-A857-70CD7144424A}" srcOrd="0" destOrd="0" presId="urn:microsoft.com/office/officeart/2005/8/layout/hierarchy1"/>
    <dgm:cxn modelId="{3F228EAE-4D7F-4F38-8E9F-85040A9B92FF}" srcId="{D2093AAA-B983-4746-9FB8-A89ACC59DFF9}" destId="{3D87CA59-9448-4AF3-AA87-6A0A7C6891B6}" srcOrd="1" destOrd="0" parTransId="{FC8C893A-D798-4A5F-ADD9-EBFB3D59D438}" sibTransId="{5E671CC1-1405-41A3-9339-7AA077221248}"/>
    <dgm:cxn modelId="{E9AEBB3E-22D4-41E4-B562-C7CC52C4DF92}" type="presParOf" srcId="{CE164BE4-BB0C-443E-A857-70CD7144424A}" destId="{46AD7D08-17D6-4809-8AC1-07FF2B647EE2}" srcOrd="0" destOrd="0" presId="urn:microsoft.com/office/officeart/2005/8/layout/hierarchy1"/>
    <dgm:cxn modelId="{CBE70FE2-42AA-447E-9E5C-4FEE1BF4BAC6}" type="presParOf" srcId="{46AD7D08-17D6-4809-8AC1-07FF2B647EE2}" destId="{E7F4791B-BD34-4693-8E67-A30113363C18}" srcOrd="0" destOrd="0" presId="urn:microsoft.com/office/officeart/2005/8/layout/hierarchy1"/>
    <dgm:cxn modelId="{05A11304-E267-4CBE-8F5B-2D524F1E99C1}" type="presParOf" srcId="{E7F4791B-BD34-4693-8E67-A30113363C18}" destId="{136BCBB6-C9B8-44AF-B07F-451BA6449437}" srcOrd="0" destOrd="0" presId="urn:microsoft.com/office/officeart/2005/8/layout/hierarchy1"/>
    <dgm:cxn modelId="{F6396039-A3F3-4CBB-8A5A-637ACC015FF4}" type="presParOf" srcId="{E7F4791B-BD34-4693-8E67-A30113363C18}" destId="{A70F4835-B182-4600-A8C8-370A7BDFD0E2}" srcOrd="1" destOrd="0" presId="urn:microsoft.com/office/officeart/2005/8/layout/hierarchy1"/>
    <dgm:cxn modelId="{6C5C80B0-E297-4413-A8EA-8810C65AA152}" type="presParOf" srcId="{46AD7D08-17D6-4809-8AC1-07FF2B647EE2}" destId="{801E27B1-E5A2-44BF-B598-06FEB045C9C2}" srcOrd="1" destOrd="0" presId="urn:microsoft.com/office/officeart/2005/8/layout/hierarchy1"/>
    <dgm:cxn modelId="{1C39BE05-B34D-4F95-A220-DFFFFF0815DE}" type="presParOf" srcId="{CE164BE4-BB0C-443E-A857-70CD7144424A}" destId="{7E32280A-B8C2-45BC-BB63-9D22F06454B3}" srcOrd="1" destOrd="0" presId="urn:microsoft.com/office/officeart/2005/8/layout/hierarchy1"/>
    <dgm:cxn modelId="{4D6E8921-502B-40AD-8489-FC13BB803174}" type="presParOf" srcId="{7E32280A-B8C2-45BC-BB63-9D22F06454B3}" destId="{F3BA87BC-A64E-4423-8058-618A87E140D8}" srcOrd="0" destOrd="0" presId="urn:microsoft.com/office/officeart/2005/8/layout/hierarchy1"/>
    <dgm:cxn modelId="{1B800F1B-5C4A-4132-BF28-CE41BEE1F7FD}" type="presParOf" srcId="{F3BA87BC-A64E-4423-8058-618A87E140D8}" destId="{F9707FD5-0811-40F2-9863-36496BD8A550}" srcOrd="0" destOrd="0" presId="urn:microsoft.com/office/officeart/2005/8/layout/hierarchy1"/>
    <dgm:cxn modelId="{33574C13-8B96-48D4-9FB2-A49639C76A98}" type="presParOf" srcId="{F3BA87BC-A64E-4423-8058-618A87E140D8}" destId="{B08CC39C-9D0A-4ED0-BD07-AADF79B4E7BC}" srcOrd="1" destOrd="0" presId="urn:microsoft.com/office/officeart/2005/8/layout/hierarchy1"/>
    <dgm:cxn modelId="{ABC78C4F-6BFA-41F3-977A-1DD11F824AD3}" type="presParOf" srcId="{7E32280A-B8C2-45BC-BB63-9D22F06454B3}" destId="{B590B6F1-0180-4E30-8F9E-1EA37AC9980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A765B2-5F41-4FE5-AE7D-254BE1C538B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C61B684-A2D1-4843-92F2-6DC0CC081C25}">
      <dgm:prSet/>
      <dgm:spPr/>
      <dgm:t>
        <a:bodyPr/>
        <a:lstStyle/>
        <a:p>
          <a:pPr>
            <a:lnSpc>
              <a:spcPct val="100000"/>
            </a:lnSpc>
          </a:pPr>
          <a:r>
            <a:rPr lang="en-US" dirty="0"/>
            <a:t>Announcements</a:t>
          </a:r>
        </a:p>
      </dgm:t>
    </dgm:pt>
    <dgm:pt modelId="{3C49A34D-6E19-40C7-98A8-07BFC0DF0E4D}" type="parTrans" cxnId="{178F606E-6F54-427C-8233-E5F3E80F027C}">
      <dgm:prSet/>
      <dgm:spPr/>
      <dgm:t>
        <a:bodyPr/>
        <a:lstStyle/>
        <a:p>
          <a:endParaRPr lang="en-US"/>
        </a:p>
      </dgm:t>
    </dgm:pt>
    <dgm:pt modelId="{6B74B326-E14F-4763-93AE-467CEC23F28A}" type="sibTrans" cxnId="{178F606E-6F54-427C-8233-E5F3E80F027C}">
      <dgm:prSet/>
      <dgm:spPr/>
      <dgm:t>
        <a:bodyPr/>
        <a:lstStyle/>
        <a:p>
          <a:pPr>
            <a:lnSpc>
              <a:spcPct val="100000"/>
            </a:lnSpc>
          </a:pPr>
          <a:endParaRPr lang="en-US"/>
        </a:p>
      </dgm:t>
    </dgm:pt>
    <dgm:pt modelId="{0FDD3576-ADF4-47AF-9C5E-7D6A8791D2D2}">
      <dgm:prSet/>
      <dgm:spPr/>
      <dgm:t>
        <a:bodyPr/>
        <a:lstStyle/>
        <a:p>
          <a:pPr>
            <a:lnSpc>
              <a:spcPct val="100000"/>
            </a:lnSpc>
          </a:pPr>
          <a:r>
            <a:rPr lang="en-US"/>
            <a:t>Statements</a:t>
          </a:r>
        </a:p>
      </dgm:t>
    </dgm:pt>
    <dgm:pt modelId="{56A0304E-AD83-420F-8329-64FDC0CF55BF}" type="parTrans" cxnId="{23F44EF3-2849-45A1-BD62-9EC3B9858E75}">
      <dgm:prSet/>
      <dgm:spPr/>
      <dgm:t>
        <a:bodyPr/>
        <a:lstStyle/>
        <a:p>
          <a:endParaRPr lang="en-US"/>
        </a:p>
      </dgm:t>
    </dgm:pt>
    <dgm:pt modelId="{A8F04E35-619F-4B16-A2EB-91B75C20846E}" type="sibTrans" cxnId="{23F44EF3-2849-45A1-BD62-9EC3B9858E75}">
      <dgm:prSet/>
      <dgm:spPr/>
      <dgm:t>
        <a:bodyPr/>
        <a:lstStyle/>
        <a:p>
          <a:pPr>
            <a:lnSpc>
              <a:spcPct val="100000"/>
            </a:lnSpc>
          </a:pPr>
          <a:endParaRPr lang="en-US"/>
        </a:p>
      </dgm:t>
    </dgm:pt>
    <dgm:pt modelId="{9CDCFA78-9273-487B-9C7D-0E439E2A37E6}">
      <dgm:prSet/>
      <dgm:spPr/>
      <dgm:t>
        <a:bodyPr/>
        <a:lstStyle/>
        <a:p>
          <a:pPr>
            <a:lnSpc>
              <a:spcPct val="100000"/>
            </a:lnSpc>
          </a:pPr>
          <a:r>
            <a:rPr lang="en-US"/>
            <a:t>Speeches</a:t>
          </a:r>
        </a:p>
      </dgm:t>
    </dgm:pt>
    <dgm:pt modelId="{B3FE2E9D-BB62-4195-A731-1004AF3D7B9C}" type="parTrans" cxnId="{ECAE1799-62B2-437F-82F0-12E0E0A69FEC}">
      <dgm:prSet/>
      <dgm:spPr/>
      <dgm:t>
        <a:bodyPr/>
        <a:lstStyle/>
        <a:p>
          <a:endParaRPr lang="en-US"/>
        </a:p>
      </dgm:t>
    </dgm:pt>
    <dgm:pt modelId="{3B871E46-C740-4168-9459-534686F37315}" type="sibTrans" cxnId="{ECAE1799-62B2-437F-82F0-12E0E0A69FEC}">
      <dgm:prSet/>
      <dgm:spPr/>
      <dgm:t>
        <a:bodyPr/>
        <a:lstStyle/>
        <a:p>
          <a:pPr>
            <a:lnSpc>
              <a:spcPct val="100000"/>
            </a:lnSpc>
          </a:pPr>
          <a:endParaRPr lang="en-US"/>
        </a:p>
      </dgm:t>
    </dgm:pt>
    <dgm:pt modelId="{82E089FB-53EB-4675-954F-ECBD80E3ACDD}">
      <dgm:prSet/>
      <dgm:spPr/>
      <dgm:t>
        <a:bodyPr/>
        <a:lstStyle/>
        <a:p>
          <a:pPr>
            <a:lnSpc>
              <a:spcPct val="100000"/>
            </a:lnSpc>
          </a:pPr>
          <a:r>
            <a:rPr lang="en-US"/>
            <a:t>Event promotional materials</a:t>
          </a:r>
        </a:p>
      </dgm:t>
    </dgm:pt>
    <dgm:pt modelId="{9420418D-E62E-49A9-8BAE-235078341DF6}" type="parTrans" cxnId="{969B12AC-0B8F-468A-B6F6-D69AADC5680D}">
      <dgm:prSet/>
      <dgm:spPr/>
      <dgm:t>
        <a:bodyPr/>
        <a:lstStyle/>
        <a:p>
          <a:endParaRPr lang="en-US"/>
        </a:p>
      </dgm:t>
    </dgm:pt>
    <dgm:pt modelId="{CFE301E8-21C2-4721-B8D0-E0647D7F8126}" type="sibTrans" cxnId="{969B12AC-0B8F-468A-B6F6-D69AADC5680D}">
      <dgm:prSet/>
      <dgm:spPr/>
      <dgm:t>
        <a:bodyPr/>
        <a:lstStyle/>
        <a:p>
          <a:endParaRPr lang="en-US"/>
        </a:p>
      </dgm:t>
    </dgm:pt>
    <dgm:pt modelId="{CCCC59D4-78D8-438D-A435-95024D1E2A52}" type="pres">
      <dgm:prSet presAssocID="{F9A765B2-5F41-4FE5-AE7D-254BE1C538BA}" presName="root" presStyleCnt="0">
        <dgm:presLayoutVars>
          <dgm:dir/>
          <dgm:resizeHandles val="exact"/>
        </dgm:presLayoutVars>
      </dgm:prSet>
      <dgm:spPr/>
    </dgm:pt>
    <dgm:pt modelId="{414B5E26-4696-40F6-BAAB-A53696DACF1A}" type="pres">
      <dgm:prSet presAssocID="{F9A765B2-5F41-4FE5-AE7D-254BE1C538BA}" presName="container" presStyleCnt="0">
        <dgm:presLayoutVars>
          <dgm:dir/>
          <dgm:resizeHandles val="exact"/>
        </dgm:presLayoutVars>
      </dgm:prSet>
      <dgm:spPr/>
    </dgm:pt>
    <dgm:pt modelId="{88797E3B-CD33-4324-9135-16F66557BA40}" type="pres">
      <dgm:prSet presAssocID="{0C61B684-A2D1-4843-92F2-6DC0CC081C25}" presName="compNode" presStyleCnt="0"/>
      <dgm:spPr/>
    </dgm:pt>
    <dgm:pt modelId="{46539D8D-0C7E-495A-AAD6-67EB522F3B0F}" type="pres">
      <dgm:prSet presAssocID="{0C61B684-A2D1-4843-92F2-6DC0CC081C25}" presName="iconBgRect" presStyleLbl="bgShp" presStyleIdx="0" presStyleCnt="4"/>
      <dgm:spPr/>
    </dgm:pt>
    <dgm:pt modelId="{FE079851-2989-4F73-B1AE-60AD33E51B07}" type="pres">
      <dgm:prSet presAssocID="{0C61B684-A2D1-4843-92F2-6DC0CC081C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C377D579-5DA9-4BA5-9777-9D35C333C009}" type="pres">
      <dgm:prSet presAssocID="{0C61B684-A2D1-4843-92F2-6DC0CC081C25}" presName="spaceRect" presStyleCnt="0"/>
      <dgm:spPr/>
    </dgm:pt>
    <dgm:pt modelId="{0FE9E797-F7A4-4CE0-B7B3-2CC543F7E8A3}" type="pres">
      <dgm:prSet presAssocID="{0C61B684-A2D1-4843-92F2-6DC0CC081C25}" presName="textRect" presStyleLbl="revTx" presStyleIdx="0" presStyleCnt="4">
        <dgm:presLayoutVars>
          <dgm:chMax val="1"/>
          <dgm:chPref val="1"/>
        </dgm:presLayoutVars>
      </dgm:prSet>
      <dgm:spPr/>
    </dgm:pt>
    <dgm:pt modelId="{6F2215CF-561C-4EE5-977B-225B3B867B1C}" type="pres">
      <dgm:prSet presAssocID="{6B74B326-E14F-4763-93AE-467CEC23F28A}" presName="sibTrans" presStyleLbl="sibTrans2D1" presStyleIdx="0" presStyleCnt="0"/>
      <dgm:spPr/>
    </dgm:pt>
    <dgm:pt modelId="{389ED05E-12F4-474E-A41C-9123745D2A03}" type="pres">
      <dgm:prSet presAssocID="{0FDD3576-ADF4-47AF-9C5E-7D6A8791D2D2}" presName="compNode" presStyleCnt="0"/>
      <dgm:spPr/>
    </dgm:pt>
    <dgm:pt modelId="{F41D846B-C153-457B-A413-6D3EC3F11EC0}" type="pres">
      <dgm:prSet presAssocID="{0FDD3576-ADF4-47AF-9C5E-7D6A8791D2D2}" presName="iconBgRect" presStyleLbl="bgShp" presStyleIdx="1" presStyleCnt="4"/>
      <dgm:spPr/>
    </dgm:pt>
    <dgm:pt modelId="{FDD5B246-89BB-4D64-BB30-B9D6C12B2571}" type="pres">
      <dgm:prSet presAssocID="{0FDD3576-ADF4-47AF-9C5E-7D6A8791D2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61799B7-B2D2-4018-B871-C776BF2B351C}" type="pres">
      <dgm:prSet presAssocID="{0FDD3576-ADF4-47AF-9C5E-7D6A8791D2D2}" presName="spaceRect" presStyleCnt="0"/>
      <dgm:spPr/>
    </dgm:pt>
    <dgm:pt modelId="{6B8DF401-E5FF-41B4-91CA-CF42B77CA5B4}" type="pres">
      <dgm:prSet presAssocID="{0FDD3576-ADF4-47AF-9C5E-7D6A8791D2D2}" presName="textRect" presStyleLbl="revTx" presStyleIdx="1" presStyleCnt="4">
        <dgm:presLayoutVars>
          <dgm:chMax val="1"/>
          <dgm:chPref val="1"/>
        </dgm:presLayoutVars>
      </dgm:prSet>
      <dgm:spPr/>
    </dgm:pt>
    <dgm:pt modelId="{E3B87A04-3914-406F-956E-2BB009B07898}" type="pres">
      <dgm:prSet presAssocID="{A8F04E35-619F-4B16-A2EB-91B75C20846E}" presName="sibTrans" presStyleLbl="sibTrans2D1" presStyleIdx="0" presStyleCnt="0"/>
      <dgm:spPr/>
    </dgm:pt>
    <dgm:pt modelId="{1397B871-F525-4BD2-AD6A-7937B02C0501}" type="pres">
      <dgm:prSet presAssocID="{9CDCFA78-9273-487B-9C7D-0E439E2A37E6}" presName="compNode" presStyleCnt="0"/>
      <dgm:spPr/>
    </dgm:pt>
    <dgm:pt modelId="{78D7405E-F748-424D-9811-A659961F1298}" type="pres">
      <dgm:prSet presAssocID="{9CDCFA78-9273-487B-9C7D-0E439E2A37E6}" presName="iconBgRect" presStyleLbl="bgShp" presStyleIdx="2" presStyleCnt="4"/>
      <dgm:spPr/>
    </dgm:pt>
    <dgm:pt modelId="{8708BF85-B6BC-4A30-8B0D-17EAF4F636C1}" type="pres">
      <dgm:prSet presAssocID="{9CDCFA78-9273-487B-9C7D-0E439E2A37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cturer"/>
        </a:ext>
      </dgm:extLst>
    </dgm:pt>
    <dgm:pt modelId="{A42F4FBD-21EA-42DC-A9E9-30F0D63F7144}" type="pres">
      <dgm:prSet presAssocID="{9CDCFA78-9273-487B-9C7D-0E439E2A37E6}" presName="spaceRect" presStyleCnt="0"/>
      <dgm:spPr/>
    </dgm:pt>
    <dgm:pt modelId="{DDE60502-BD49-4FF8-8C50-2F9D5FB0F0B6}" type="pres">
      <dgm:prSet presAssocID="{9CDCFA78-9273-487B-9C7D-0E439E2A37E6}" presName="textRect" presStyleLbl="revTx" presStyleIdx="2" presStyleCnt="4">
        <dgm:presLayoutVars>
          <dgm:chMax val="1"/>
          <dgm:chPref val="1"/>
        </dgm:presLayoutVars>
      </dgm:prSet>
      <dgm:spPr/>
    </dgm:pt>
    <dgm:pt modelId="{4416801C-3194-4B16-AF9D-4D81E65BA6C8}" type="pres">
      <dgm:prSet presAssocID="{3B871E46-C740-4168-9459-534686F37315}" presName="sibTrans" presStyleLbl="sibTrans2D1" presStyleIdx="0" presStyleCnt="0"/>
      <dgm:spPr/>
    </dgm:pt>
    <dgm:pt modelId="{098E505E-2EFB-4551-968B-7F963B1051A3}" type="pres">
      <dgm:prSet presAssocID="{82E089FB-53EB-4675-954F-ECBD80E3ACDD}" presName="compNode" presStyleCnt="0"/>
      <dgm:spPr/>
    </dgm:pt>
    <dgm:pt modelId="{B71208C0-C05C-4072-90EE-F0B31F504A2F}" type="pres">
      <dgm:prSet presAssocID="{82E089FB-53EB-4675-954F-ECBD80E3ACDD}" presName="iconBgRect" presStyleLbl="bgShp" presStyleIdx="3" presStyleCnt="4"/>
      <dgm:spPr/>
    </dgm:pt>
    <dgm:pt modelId="{D75C2391-CE80-433D-B0CC-0D150E289782}" type="pres">
      <dgm:prSet presAssocID="{82E089FB-53EB-4675-954F-ECBD80E3AC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wspaper"/>
        </a:ext>
      </dgm:extLst>
    </dgm:pt>
    <dgm:pt modelId="{A46E4051-F1FB-4774-9B4A-6DC2640FD33B}" type="pres">
      <dgm:prSet presAssocID="{82E089FB-53EB-4675-954F-ECBD80E3ACDD}" presName="spaceRect" presStyleCnt="0"/>
      <dgm:spPr/>
    </dgm:pt>
    <dgm:pt modelId="{851F7A87-394D-414D-AD09-93058FA0F4D7}" type="pres">
      <dgm:prSet presAssocID="{82E089FB-53EB-4675-954F-ECBD80E3ACDD}" presName="textRect" presStyleLbl="revTx" presStyleIdx="3" presStyleCnt="4">
        <dgm:presLayoutVars>
          <dgm:chMax val="1"/>
          <dgm:chPref val="1"/>
        </dgm:presLayoutVars>
      </dgm:prSet>
      <dgm:spPr/>
    </dgm:pt>
  </dgm:ptLst>
  <dgm:cxnLst>
    <dgm:cxn modelId="{0AD34B1A-C264-824C-86F9-A57D8C376953}" type="presOf" srcId="{0FDD3576-ADF4-47AF-9C5E-7D6A8791D2D2}" destId="{6B8DF401-E5FF-41B4-91CA-CF42B77CA5B4}" srcOrd="0" destOrd="0" presId="urn:microsoft.com/office/officeart/2018/2/layout/IconCircleList"/>
    <dgm:cxn modelId="{DEB97F30-21EA-A64D-86D5-0A3CE92CA94E}" type="presOf" srcId="{3B871E46-C740-4168-9459-534686F37315}" destId="{4416801C-3194-4B16-AF9D-4D81E65BA6C8}" srcOrd="0" destOrd="0" presId="urn:microsoft.com/office/officeart/2018/2/layout/IconCircleList"/>
    <dgm:cxn modelId="{D8236C38-96D3-3F40-89AA-586056B5470F}" type="presOf" srcId="{9CDCFA78-9273-487B-9C7D-0E439E2A37E6}" destId="{DDE60502-BD49-4FF8-8C50-2F9D5FB0F0B6}" srcOrd="0" destOrd="0" presId="urn:microsoft.com/office/officeart/2018/2/layout/IconCircleList"/>
    <dgm:cxn modelId="{68BE0445-DF6A-4847-BA63-16BBF9E1B42E}" type="presOf" srcId="{F9A765B2-5F41-4FE5-AE7D-254BE1C538BA}" destId="{CCCC59D4-78D8-438D-A435-95024D1E2A52}" srcOrd="0" destOrd="0" presId="urn:microsoft.com/office/officeart/2018/2/layout/IconCircleList"/>
    <dgm:cxn modelId="{6CAAF053-938E-9A44-B5FC-36ED5535E313}" type="presOf" srcId="{A8F04E35-619F-4B16-A2EB-91B75C20846E}" destId="{E3B87A04-3914-406F-956E-2BB009B07898}" srcOrd="0" destOrd="0" presId="urn:microsoft.com/office/officeart/2018/2/layout/IconCircleList"/>
    <dgm:cxn modelId="{178F606E-6F54-427C-8233-E5F3E80F027C}" srcId="{F9A765B2-5F41-4FE5-AE7D-254BE1C538BA}" destId="{0C61B684-A2D1-4843-92F2-6DC0CC081C25}" srcOrd="0" destOrd="0" parTransId="{3C49A34D-6E19-40C7-98A8-07BFC0DF0E4D}" sibTransId="{6B74B326-E14F-4763-93AE-467CEC23F28A}"/>
    <dgm:cxn modelId="{EFB78E7B-C59F-1144-A0DD-FE2889EE16CB}" type="presOf" srcId="{6B74B326-E14F-4763-93AE-467CEC23F28A}" destId="{6F2215CF-561C-4EE5-977B-225B3B867B1C}" srcOrd="0" destOrd="0" presId="urn:microsoft.com/office/officeart/2018/2/layout/IconCircleList"/>
    <dgm:cxn modelId="{ECAE1799-62B2-437F-82F0-12E0E0A69FEC}" srcId="{F9A765B2-5F41-4FE5-AE7D-254BE1C538BA}" destId="{9CDCFA78-9273-487B-9C7D-0E439E2A37E6}" srcOrd="2" destOrd="0" parTransId="{B3FE2E9D-BB62-4195-A731-1004AF3D7B9C}" sibTransId="{3B871E46-C740-4168-9459-534686F37315}"/>
    <dgm:cxn modelId="{BEB077AA-D4E1-5E4E-BFA2-99FC7336CB37}" type="presOf" srcId="{0C61B684-A2D1-4843-92F2-6DC0CC081C25}" destId="{0FE9E797-F7A4-4CE0-B7B3-2CC543F7E8A3}" srcOrd="0" destOrd="0" presId="urn:microsoft.com/office/officeart/2018/2/layout/IconCircleList"/>
    <dgm:cxn modelId="{969B12AC-0B8F-468A-B6F6-D69AADC5680D}" srcId="{F9A765B2-5F41-4FE5-AE7D-254BE1C538BA}" destId="{82E089FB-53EB-4675-954F-ECBD80E3ACDD}" srcOrd="3" destOrd="0" parTransId="{9420418D-E62E-49A9-8BAE-235078341DF6}" sibTransId="{CFE301E8-21C2-4721-B8D0-E0647D7F8126}"/>
    <dgm:cxn modelId="{50D805C5-9788-2049-AB28-8E738DC34EE0}" type="presOf" srcId="{82E089FB-53EB-4675-954F-ECBD80E3ACDD}" destId="{851F7A87-394D-414D-AD09-93058FA0F4D7}" srcOrd="0" destOrd="0" presId="urn:microsoft.com/office/officeart/2018/2/layout/IconCircleList"/>
    <dgm:cxn modelId="{23F44EF3-2849-45A1-BD62-9EC3B9858E75}" srcId="{F9A765B2-5F41-4FE5-AE7D-254BE1C538BA}" destId="{0FDD3576-ADF4-47AF-9C5E-7D6A8791D2D2}" srcOrd="1" destOrd="0" parTransId="{56A0304E-AD83-420F-8329-64FDC0CF55BF}" sibTransId="{A8F04E35-619F-4B16-A2EB-91B75C20846E}"/>
    <dgm:cxn modelId="{DC2B05FE-C606-6741-8113-78370049FDFD}" type="presParOf" srcId="{CCCC59D4-78D8-438D-A435-95024D1E2A52}" destId="{414B5E26-4696-40F6-BAAB-A53696DACF1A}" srcOrd="0" destOrd="0" presId="urn:microsoft.com/office/officeart/2018/2/layout/IconCircleList"/>
    <dgm:cxn modelId="{233A96FD-EEE6-BD4C-A8DC-58FE406BD92C}" type="presParOf" srcId="{414B5E26-4696-40F6-BAAB-A53696DACF1A}" destId="{88797E3B-CD33-4324-9135-16F66557BA40}" srcOrd="0" destOrd="0" presId="urn:microsoft.com/office/officeart/2018/2/layout/IconCircleList"/>
    <dgm:cxn modelId="{B82771D8-234A-B047-94B0-0A824B36E9AE}" type="presParOf" srcId="{88797E3B-CD33-4324-9135-16F66557BA40}" destId="{46539D8D-0C7E-495A-AAD6-67EB522F3B0F}" srcOrd="0" destOrd="0" presId="urn:microsoft.com/office/officeart/2018/2/layout/IconCircleList"/>
    <dgm:cxn modelId="{90C69B68-19FE-9A4D-96EC-CEFCB7AFF566}" type="presParOf" srcId="{88797E3B-CD33-4324-9135-16F66557BA40}" destId="{FE079851-2989-4F73-B1AE-60AD33E51B07}" srcOrd="1" destOrd="0" presId="urn:microsoft.com/office/officeart/2018/2/layout/IconCircleList"/>
    <dgm:cxn modelId="{8CF41C46-32C8-AF4C-AC3B-1E2F7508D15F}" type="presParOf" srcId="{88797E3B-CD33-4324-9135-16F66557BA40}" destId="{C377D579-5DA9-4BA5-9777-9D35C333C009}" srcOrd="2" destOrd="0" presId="urn:microsoft.com/office/officeart/2018/2/layout/IconCircleList"/>
    <dgm:cxn modelId="{BFDF83F7-8995-1444-B000-6C67D6F2574D}" type="presParOf" srcId="{88797E3B-CD33-4324-9135-16F66557BA40}" destId="{0FE9E797-F7A4-4CE0-B7B3-2CC543F7E8A3}" srcOrd="3" destOrd="0" presId="urn:microsoft.com/office/officeart/2018/2/layout/IconCircleList"/>
    <dgm:cxn modelId="{E0802D64-9BB6-A54C-AECF-DBC626A8FF25}" type="presParOf" srcId="{414B5E26-4696-40F6-BAAB-A53696DACF1A}" destId="{6F2215CF-561C-4EE5-977B-225B3B867B1C}" srcOrd="1" destOrd="0" presId="urn:microsoft.com/office/officeart/2018/2/layout/IconCircleList"/>
    <dgm:cxn modelId="{E49CEB59-A128-674D-99E1-852FF7CB77D4}" type="presParOf" srcId="{414B5E26-4696-40F6-BAAB-A53696DACF1A}" destId="{389ED05E-12F4-474E-A41C-9123745D2A03}" srcOrd="2" destOrd="0" presId="urn:microsoft.com/office/officeart/2018/2/layout/IconCircleList"/>
    <dgm:cxn modelId="{9AE6BF33-69C3-DD46-98C9-3AC18D7ECB30}" type="presParOf" srcId="{389ED05E-12F4-474E-A41C-9123745D2A03}" destId="{F41D846B-C153-457B-A413-6D3EC3F11EC0}" srcOrd="0" destOrd="0" presId="urn:microsoft.com/office/officeart/2018/2/layout/IconCircleList"/>
    <dgm:cxn modelId="{BBB9D4BD-3187-7445-9225-D1D2EF4AE349}" type="presParOf" srcId="{389ED05E-12F4-474E-A41C-9123745D2A03}" destId="{FDD5B246-89BB-4D64-BB30-B9D6C12B2571}" srcOrd="1" destOrd="0" presId="urn:microsoft.com/office/officeart/2018/2/layout/IconCircleList"/>
    <dgm:cxn modelId="{14240661-62A3-4349-B27D-BE15AFE07C57}" type="presParOf" srcId="{389ED05E-12F4-474E-A41C-9123745D2A03}" destId="{C61799B7-B2D2-4018-B871-C776BF2B351C}" srcOrd="2" destOrd="0" presId="urn:microsoft.com/office/officeart/2018/2/layout/IconCircleList"/>
    <dgm:cxn modelId="{8ED74AB0-FC95-1D40-85C9-AE5D2411F8C5}" type="presParOf" srcId="{389ED05E-12F4-474E-A41C-9123745D2A03}" destId="{6B8DF401-E5FF-41B4-91CA-CF42B77CA5B4}" srcOrd="3" destOrd="0" presId="urn:microsoft.com/office/officeart/2018/2/layout/IconCircleList"/>
    <dgm:cxn modelId="{B257920E-408F-D145-9E98-D014CD075BBC}" type="presParOf" srcId="{414B5E26-4696-40F6-BAAB-A53696DACF1A}" destId="{E3B87A04-3914-406F-956E-2BB009B07898}" srcOrd="3" destOrd="0" presId="urn:microsoft.com/office/officeart/2018/2/layout/IconCircleList"/>
    <dgm:cxn modelId="{0E05DCB8-A0F9-6648-B799-9B312542FF4D}" type="presParOf" srcId="{414B5E26-4696-40F6-BAAB-A53696DACF1A}" destId="{1397B871-F525-4BD2-AD6A-7937B02C0501}" srcOrd="4" destOrd="0" presId="urn:microsoft.com/office/officeart/2018/2/layout/IconCircleList"/>
    <dgm:cxn modelId="{B074EF60-9C75-EE48-96A1-C91CC026F20E}" type="presParOf" srcId="{1397B871-F525-4BD2-AD6A-7937B02C0501}" destId="{78D7405E-F748-424D-9811-A659961F1298}" srcOrd="0" destOrd="0" presId="urn:microsoft.com/office/officeart/2018/2/layout/IconCircleList"/>
    <dgm:cxn modelId="{E08FD69E-065E-6E45-958B-BEF5F2F0FD89}" type="presParOf" srcId="{1397B871-F525-4BD2-AD6A-7937B02C0501}" destId="{8708BF85-B6BC-4A30-8B0D-17EAF4F636C1}" srcOrd="1" destOrd="0" presId="urn:microsoft.com/office/officeart/2018/2/layout/IconCircleList"/>
    <dgm:cxn modelId="{A1A4FFCE-91C0-D743-BAAB-D24D7A7F6E01}" type="presParOf" srcId="{1397B871-F525-4BD2-AD6A-7937B02C0501}" destId="{A42F4FBD-21EA-42DC-A9E9-30F0D63F7144}" srcOrd="2" destOrd="0" presId="urn:microsoft.com/office/officeart/2018/2/layout/IconCircleList"/>
    <dgm:cxn modelId="{2F479DB1-C2B2-3940-90BB-195471EE9AE3}" type="presParOf" srcId="{1397B871-F525-4BD2-AD6A-7937B02C0501}" destId="{DDE60502-BD49-4FF8-8C50-2F9D5FB0F0B6}" srcOrd="3" destOrd="0" presId="urn:microsoft.com/office/officeart/2018/2/layout/IconCircleList"/>
    <dgm:cxn modelId="{AD3AD6D0-EAC7-4045-A4AD-15606B14A806}" type="presParOf" srcId="{414B5E26-4696-40F6-BAAB-A53696DACF1A}" destId="{4416801C-3194-4B16-AF9D-4D81E65BA6C8}" srcOrd="5" destOrd="0" presId="urn:microsoft.com/office/officeart/2018/2/layout/IconCircleList"/>
    <dgm:cxn modelId="{43782C2A-1A3A-074A-9125-37CB4780C6C9}" type="presParOf" srcId="{414B5E26-4696-40F6-BAAB-A53696DACF1A}" destId="{098E505E-2EFB-4551-968B-7F963B1051A3}" srcOrd="6" destOrd="0" presId="urn:microsoft.com/office/officeart/2018/2/layout/IconCircleList"/>
    <dgm:cxn modelId="{C07C80BF-8E6C-584F-B95C-B7A1F54A6E3A}" type="presParOf" srcId="{098E505E-2EFB-4551-968B-7F963B1051A3}" destId="{B71208C0-C05C-4072-90EE-F0B31F504A2F}" srcOrd="0" destOrd="0" presId="urn:microsoft.com/office/officeart/2018/2/layout/IconCircleList"/>
    <dgm:cxn modelId="{336FB839-2157-5441-A32C-7AE735661B9D}" type="presParOf" srcId="{098E505E-2EFB-4551-968B-7F963B1051A3}" destId="{D75C2391-CE80-433D-B0CC-0D150E289782}" srcOrd="1" destOrd="0" presId="urn:microsoft.com/office/officeart/2018/2/layout/IconCircleList"/>
    <dgm:cxn modelId="{DA3D17ED-0844-9C47-9999-3F93B7440DFC}" type="presParOf" srcId="{098E505E-2EFB-4551-968B-7F963B1051A3}" destId="{A46E4051-F1FB-4774-9B4A-6DC2640FD33B}" srcOrd="2" destOrd="0" presId="urn:microsoft.com/office/officeart/2018/2/layout/IconCircleList"/>
    <dgm:cxn modelId="{21E9F48F-28F5-D24D-8BBD-B86BD33F4E20}" type="presParOf" srcId="{098E505E-2EFB-4551-968B-7F963B1051A3}" destId="{851F7A87-394D-414D-AD09-93058FA0F4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EAF648-3D9A-4EFB-9DE5-2027C07AD435}" type="doc">
      <dgm:prSet loTypeId="urn:microsoft.com/office/officeart/2005/8/layout/default" loCatId="list" qsTypeId="urn:microsoft.com/office/officeart/2005/8/quickstyle/simple1" qsCatId="simple" csTypeId="urn:microsoft.com/office/officeart/2005/8/colors/colorful4" csCatId="colorful"/>
      <dgm:spPr/>
      <dgm:t>
        <a:bodyPr/>
        <a:lstStyle/>
        <a:p>
          <a:endParaRPr lang="en-US"/>
        </a:p>
      </dgm:t>
    </dgm:pt>
    <dgm:pt modelId="{7C202F92-F6F5-49B7-BF6C-BF4E9CA2911B}">
      <dgm:prSet/>
      <dgm:spPr/>
      <dgm:t>
        <a:bodyPr/>
        <a:lstStyle/>
        <a:p>
          <a:r>
            <a:rPr lang="en-US" b="0" i="0" dirty="0"/>
            <a:t>Immigration</a:t>
          </a:r>
          <a:endParaRPr lang="en-US" dirty="0"/>
        </a:p>
      </dgm:t>
    </dgm:pt>
    <dgm:pt modelId="{7B933B88-D7F6-4AD0-B26F-E307568FB467}" type="parTrans" cxnId="{1A78E5B7-8648-4CE6-B8FF-ADCDAA21B7CA}">
      <dgm:prSet/>
      <dgm:spPr/>
      <dgm:t>
        <a:bodyPr/>
        <a:lstStyle/>
        <a:p>
          <a:endParaRPr lang="en-US"/>
        </a:p>
      </dgm:t>
    </dgm:pt>
    <dgm:pt modelId="{CDA2E301-D975-4395-8E8C-AFE9DA607ECC}" type="sibTrans" cxnId="{1A78E5B7-8648-4CE6-B8FF-ADCDAA21B7CA}">
      <dgm:prSet/>
      <dgm:spPr/>
      <dgm:t>
        <a:bodyPr/>
        <a:lstStyle/>
        <a:p>
          <a:endParaRPr lang="en-US"/>
        </a:p>
      </dgm:t>
    </dgm:pt>
    <dgm:pt modelId="{BC219C00-6D80-4F99-BEBF-608566C380CA}">
      <dgm:prSet/>
      <dgm:spPr/>
      <dgm:t>
        <a:bodyPr/>
        <a:lstStyle/>
        <a:p>
          <a:r>
            <a:rPr lang="en-US" b="0" i="0"/>
            <a:t>Labour</a:t>
          </a:r>
          <a:endParaRPr lang="en-US"/>
        </a:p>
      </dgm:t>
    </dgm:pt>
    <dgm:pt modelId="{3A26C7D0-B354-4444-98A5-54CC631B17DA}" type="parTrans" cxnId="{9DCE66D9-BFBA-4BD8-9139-72F5BF860372}">
      <dgm:prSet/>
      <dgm:spPr/>
      <dgm:t>
        <a:bodyPr/>
        <a:lstStyle/>
        <a:p>
          <a:endParaRPr lang="en-US"/>
        </a:p>
      </dgm:t>
    </dgm:pt>
    <dgm:pt modelId="{642FDDCD-4D12-4FF1-9ACC-79ED81D24E6D}" type="sibTrans" cxnId="{9DCE66D9-BFBA-4BD8-9139-72F5BF860372}">
      <dgm:prSet/>
      <dgm:spPr/>
      <dgm:t>
        <a:bodyPr/>
        <a:lstStyle/>
        <a:p>
          <a:endParaRPr lang="en-US"/>
        </a:p>
      </dgm:t>
    </dgm:pt>
    <dgm:pt modelId="{F608E0CC-8832-42AB-B56B-F12159347439}">
      <dgm:prSet/>
      <dgm:spPr/>
      <dgm:t>
        <a:bodyPr/>
        <a:lstStyle/>
        <a:p>
          <a:r>
            <a:rPr lang="en-US" b="0" i="0"/>
            <a:t>Urban Planning</a:t>
          </a:r>
          <a:endParaRPr lang="en-US"/>
        </a:p>
      </dgm:t>
    </dgm:pt>
    <dgm:pt modelId="{80460C6B-DEC5-4C32-89CE-1EF6AC61F5B1}" type="parTrans" cxnId="{AA33586E-5695-43D2-BA45-711DF4814D3E}">
      <dgm:prSet/>
      <dgm:spPr/>
      <dgm:t>
        <a:bodyPr/>
        <a:lstStyle/>
        <a:p>
          <a:endParaRPr lang="en-US"/>
        </a:p>
      </dgm:t>
    </dgm:pt>
    <dgm:pt modelId="{A137C70C-08FA-4322-97AE-3F1B07CC423C}" type="sibTrans" cxnId="{AA33586E-5695-43D2-BA45-711DF4814D3E}">
      <dgm:prSet/>
      <dgm:spPr/>
      <dgm:t>
        <a:bodyPr/>
        <a:lstStyle/>
        <a:p>
          <a:endParaRPr lang="en-US"/>
        </a:p>
      </dgm:t>
    </dgm:pt>
    <dgm:pt modelId="{8F17561B-6A41-4C1B-B5C3-4D8842BD279F}">
      <dgm:prSet/>
      <dgm:spPr/>
      <dgm:t>
        <a:bodyPr/>
        <a:lstStyle/>
        <a:p>
          <a:r>
            <a:rPr lang="en-US" b="0" i="0"/>
            <a:t>Finance</a:t>
          </a:r>
          <a:endParaRPr lang="en-US"/>
        </a:p>
      </dgm:t>
    </dgm:pt>
    <dgm:pt modelId="{ACC5A5B5-16CE-45D5-BCB0-87F70E58037C}" type="parTrans" cxnId="{2BAD16A6-C311-4B14-ADB7-FC1E63985CF7}">
      <dgm:prSet/>
      <dgm:spPr/>
      <dgm:t>
        <a:bodyPr/>
        <a:lstStyle/>
        <a:p>
          <a:endParaRPr lang="en-US"/>
        </a:p>
      </dgm:t>
    </dgm:pt>
    <dgm:pt modelId="{45828849-2DF5-4521-BDAD-7F88F6874EC5}" type="sibTrans" cxnId="{2BAD16A6-C311-4B14-ADB7-FC1E63985CF7}">
      <dgm:prSet/>
      <dgm:spPr/>
      <dgm:t>
        <a:bodyPr/>
        <a:lstStyle/>
        <a:p>
          <a:endParaRPr lang="en-US"/>
        </a:p>
      </dgm:t>
    </dgm:pt>
    <dgm:pt modelId="{D4827988-2B6D-4042-82DD-1304620311D4}">
      <dgm:prSet/>
      <dgm:spPr/>
      <dgm:t>
        <a:bodyPr/>
        <a:lstStyle/>
        <a:p>
          <a:r>
            <a:rPr lang="en-US" b="0" i="0" dirty="0"/>
            <a:t>Law and Order</a:t>
          </a:r>
          <a:endParaRPr lang="en-US" dirty="0"/>
        </a:p>
      </dgm:t>
    </dgm:pt>
    <dgm:pt modelId="{F7C53655-2FA6-45E4-9F24-E98605F447D0}" type="parTrans" cxnId="{EA43B7DA-061C-4C67-9DFF-47CE6C345DAD}">
      <dgm:prSet/>
      <dgm:spPr/>
      <dgm:t>
        <a:bodyPr/>
        <a:lstStyle/>
        <a:p>
          <a:endParaRPr lang="en-US"/>
        </a:p>
      </dgm:t>
    </dgm:pt>
    <dgm:pt modelId="{6F22A994-1CA6-456B-B1B3-E31817BC2B93}" type="sibTrans" cxnId="{EA43B7DA-061C-4C67-9DFF-47CE6C345DAD}">
      <dgm:prSet/>
      <dgm:spPr/>
      <dgm:t>
        <a:bodyPr/>
        <a:lstStyle/>
        <a:p>
          <a:endParaRPr lang="en-US"/>
        </a:p>
      </dgm:t>
    </dgm:pt>
    <dgm:pt modelId="{E50C9883-A71C-4816-8240-4738C0C7A6AC}">
      <dgm:prSet/>
      <dgm:spPr/>
      <dgm:t>
        <a:bodyPr/>
        <a:lstStyle/>
        <a:p>
          <a:r>
            <a:rPr lang="en-US" b="0" i="0"/>
            <a:t>Housing and Land</a:t>
          </a:r>
          <a:endParaRPr lang="en-US"/>
        </a:p>
      </dgm:t>
    </dgm:pt>
    <dgm:pt modelId="{54CF8BB4-1356-45DB-9869-C89FF0011977}" type="parTrans" cxnId="{F3501815-50BC-424E-AACE-D930690EE136}">
      <dgm:prSet/>
      <dgm:spPr/>
      <dgm:t>
        <a:bodyPr/>
        <a:lstStyle/>
        <a:p>
          <a:endParaRPr lang="en-US"/>
        </a:p>
      </dgm:t>
    </dgm:pt>
    <dgm:pt modelId="{579D991E-8A46-46E6-A08E-FBF2B9190303}" type="sibTrans" cxnId="{F3501815-50BC-424E-AACE-D930690EE136}">
      <dgm:prSet/>
      <dgm:spPr/>
      <dgm:t>
        <a:bodyPr/>
        <a:lstStyle/>
        <a:p>
          <a:endParaRPr lang="en-US"/>
        </a:p>
      </dgm:t>
    </dgm:pt>
    <dgm:pt modelId="{7916B0E1-636B-47E8-8934-F9330BAF3D40}">
      <dgm:prSet/>
      <dgm:spPr/>
      <dgm:t>
        <a:bodyPr/>
        <a:lstStyle/>
        <a:p>
          <a:r>
            <a:rPr lang="en-US" b="0" i="0"/>
            <a:t>Recreation</a:t>
          </a:r>
          <a:endParaRPr lang="en-US"/>
        </a:p>
      </dgm:t>
    </dgm:pt>
    <dgm:pt modelId="{9AB8C974-FF56-4983-8360-9A0ACB0FE3A1}" type="parTrans" cxnId="{E3C1D262-3D2F-43B4-B9D2-322D0A222BFF}">
      <dgm:prSet/>
      <dgm:spPr/>
      <dgm:t>
        <a:bodyPr/>
        <a:lstStyle/>
        <a:p>
          <a:endParaRPr lang="en-US"/>
        </a:p>
      </dgm:t>
    </dgm:pt>
    <dgm:pt modelId="{3CD594A9-C8F3-4F43-B933-02417FB43311}" type="sibTrans" cxnId="{E3C1D262-3D2F-43B4-B9D2-322D0A222BFF}">
      <dgm:prSet/>
      <dgm:spPr/>
      <dgm:t>
        <a:bodyPr/>
        <a:lstStyle/>
        <a:p>
          <a:endParaRPr lang="en-US"/>
        </a:p>
      </dgm:t>
    </dgm:pt>
    <dgm:pt modelId="{9341D3D1-83EF-4C61-A42C-92F5221F0638}">
      <dgm:prSet/>
      <dgm:spPr/>
      <dgm:t>
        <a:bodyPr/>
        <a:lstStyle/>
        <a:p>
          <a:r>
            <a:rPr lang="en-US" b="0" i="0"/>
            <a:t>Public Health</a:t>
          </a:r>
          <a:endParaRPr lang="en-US"/>
        </a:p>
      </dgm:t>
    </dgm:pt>
    <dgm:pt modelId="{A398CE0E-FDE6-4EA2-94CA-757FF8549B86}" type="parTrans" cxnId="{10C5BCF2-F303-4E5D-AA6D-C5F8D8F10ACF}">
      <dgm:prSet/>
      <dgm:spPr/>
      <dgm:t>
        <a:bodyPr/>
        <a:lstStyle/>
        <a:p>
          <a:endParaRPr lang="en-US"/>
        </a:p>
      </dgm:t>
    </dgm:pt>
    <dgm:pt modelId="{4D36E267-1FA5-436D-8C96-5939A6BA43F2}" type="sibTrans" cxnId="{10C5BCF2-F303-4E5D-AA6D-C5F8D8F10ACF}">
      <dgm:prSet/>
      <dgm:spPr/>
      <dgm:t>
        <a:bodyPr/>
        <a:lstStyle/>
        <a:p>
          <a:endParaRPr lang="en-US"/>
        </a:p>
      </dgm:t>
    </dgm:pt>
    <dgm:pt modelId="{8AB13B32-E825-CA48-84EB-06188D695C4F}" type="pres">
      <dgm:prSet presAssocID="{D4EAF648-3D9A-4EFB-9DE5-2027C07AD435}" presName="diagram" presStyleCnt="0">
        <dgm:presLayoutVars>
          <dgm:dir/>
          <dgm:resizeHandles val="exact"/>
        </dgm:presLayoutVars>
      </dgm:prSet>
      <dgm:spPr/>
    </dgm:pt>
    <dgm:pt modelId="{CF4AB825-4DCD-FB44-9A70-3215B5D7B099}" type="pres">
      <dgm:prSet presAssocID="{7C202F92-F6F5-49B7-BF6C-BF4E9CA2911B}" presName="node" presStyleLbl="node1" presStyleIdx="0" presStyleCnt="8">
        <dgm:presLayoutVars>
          <dgm:bulletEnabled val="1"/>
        </dgm:presLayoutVars>
      </dgm:prSet>
      <dgm:spPr/>
    </dgm:pt>
    <dgm:pt modelId="{6B1DFF9C-B130-3E42-BAE1-9A7D343E9287}" type="pres">
      <dgm:prSet presAssocID="{CDA2E301-D975-4395-8E8C-AFE9DA607ECC}" presName="sibTrans" presStyleCnt="0"/>
      <dgm:spPr/>
    </dgm:pt>
    <dgm:pt modelId="{A7561B93-C147-FD4A-B5F2-F4736D91D8E3}" type="pres">
      <dgm:prSet presAssocID="{BC219C00-6D80-4F99-BEBF-608566C380CA}" presName="node" presStyleLbl="node1" presStyleIdx="1" presStyleCnt="8">
        <dgm:presLayoutVars>
          <dgm:bulletEnabled val="1"/>
        </dgm:presLayoutVars>
      </dgm:prSet>
      <dgm:spPr/>
    </dgm:pt>
    <dgm:pt modelId="{8FB3AF14-A4CC-BA4D-9620-FCE11F9BD488}" type="pres">
      <dgm:prSet presAssocID="{642FDDCD-4D12-4FF1-9ACC-79ED81D24E6D}" presName="sibTrans" presStyleCnt="0"/>
      <dgm:spPr/>
    </dgm:pt>
    <dgm:pt modelId="{7CDE976E-810D-E548-B157-3A2371B39821}" type="pres">
      <dgm:prSet presAssocID="{F608E0CC-8832-42AB-B56B-F12159347439}" presName="node" presStyleLbl="node1" presStyleIdx="2" presStyleCnt="8">
        <dgm:presLayoutVars>
          <dgm:bulletEnabled val="1"/>
        </dgm:presLayoutVars>
      </dgm:prSet>
      <dgm:spPr/>
    </dgm:pt>
    <dgm:pt modelId="{7A03073A-D749-9349-BA78-8B7AE7D0DF96}" type="pres">
      <dgm:prSet presAssocID="{A137C70C-08FA-4322-97AE-3F1B07CC423C}" presName="sibTrans" presStyleCnt="0"/>
      <dgm:spPr/>
    </dgm:pt>
    <dgm:pt modelId="{23398734-E101-AA42-BE72-BFE98ABEBB52}" type="pres">
      <dgm:prSet presAssocID="{8F17561B-6A41-4C1B-B5C3-4D8842BD279F}" presName="node" presStyleLbl="node1" presStyleIdx="3" presStyleCnt="8">
        <dgm:presLayoutVars>
          <dgm:bulletEnabled val="1"/>
        </dgm:presLayoutVars>
      </dgm:prSet>
      <dgm:spPr/>
    </dgm:pt>
    <dgm:pt modelId="{1B78D0AF-44F9-5042-B494-455F41580926}" type="pres">
      <dgm:prSet presAssocID="{45828849-2DF5-4521-BDAD-7F88F6874EC5}" presName="sibTrans" presStyleCnt="0"/>
      <dgm:spPr/>
    </dgm:pt>
    <dgm:pt modelId="{E75D2331-49D5-DC4C-9376-47BBE4EB9840}" type="pres">
      <dgm:prSet presAssocID="{D4827988-2B6D-4042-82DD-1304620311D4}" presName="node" presStyleLbl="node1" presStyleIdx="4" presStyleCnt="8">
        <dgm:presLayoutVars>
          <dgm:bulletEnabled val="1"/>
        </dgm:presLayoutVars>
      </dgm:prSet>
      <dgm:spPr/>
    </dgm:pt>
    <dgm:pt modelId="{7CA2BE19-7922-C743-A25D-955AA26B33E5}" type="pres">
      <dgm:prSet presAssocID="{6F22A994-1CA6-456B-B1B3-E31817BC2B93}" presName="sibTrans" presStyleCnt="0"/>
      <dgm:spPr/>
    </dgm:pt>
    <dgm:pt modelId="{278956D2-8C67-6F4D-9CDA-55AFF06A2C81}" type="pres">
      <dgm:prSet presAssocID="{E50C9883-A71C-4816-8240-4738C0C7A6AC}" presName="node" presStyleLbl="node1" presStyleIdx="5" presStyleCnt="8">
        <dgm:presLayoutVars>
          <dgm:bulletEnabled val="1"/>
        </dgm:presLayoutVars>
      </dgm:prSet>
      <dgm:spPr/>
    </dgm:pt>
    <dgm:pt modelId="{CB18F596-A996-B244-84A6-C87438638BEC}" type="pres">
      <dgm:prSet presAssocID="{579D991E-8A46-46E6-A08E-FBF2B9190303}" presName="sibTrans" presStyleCnt="0"/>
      <dgm:spPr/>
    </dgm:pt>
    <dgm:pt modelId="{DFF69238-DEFE-2D48-A46B-D14772ABB8C4}" type="pres">
      <dgm:prSet presAssocID="{7916B0E1-636B-47E8-8934-F9330BAF3D40}" presName="node" presStyleLbl="node1" presStyleIdx="6" presStyleCnt="8">
        <dgm:presLayoutVars>
          <dgm:bulletEnabled val="1"/>
        </dgm:presLayoutVars>
      </dgm:prSet>
      <dgm:spPr/>
    </dgm:pt>
    <dgm:pt modelId="{FC1E40B2-FF59-C94F-8664-DBC7154134DB}" type="pres">
      <dgm:prSet presAssocID="{3CD594A9-C8F3-4F43-B933-02417FB43311}" presName="sibTrans" presStyleCnt="0"/>
      <dgm:spPr/>
    </dgm:pt>
    <dgm:pt modelId="{DE75A3FB-0351-0746-B3AA-A186D9A47EF9}" type="pres">
      <dgm:prSet presAssocID="{9341D3D1-83EF-4C61-A42C-92F5221F0638}" presName="node" presStyleLbl="node1" presStyleIdx="7" presStyleCnt="8">
        <dgm:presLayoutVars>
          <dgm:bulletEnabled val="1"/>
        </dgm:presLayoutVars>
      </dgm:prSet>
      <dgm:spPr/>
    </dgm:pt>
  </dgm:ptLst>
  <dgm:cxnLst>
    <dgm:cxn modelId="{F3501815-50BC-424E-AACE-D930690EE136}" srcId="{D4EAF648-3D9A-4EFB-9DE5-2027C07AD435}" destId="{E50C9883-A71C-4816-8240-4738C0C7A6AC}" srcOrd="5" destOrd="0" parTransId="{54CF8BB4-1356-45DB-9869-C89FF0011977}" sibTransId="{579D991E-8A46-46E6-A08E-FBF2B9190303}"/>
    <dgm:cxn modelId="{703E391F-F467-B44C-B811-B90900830167}" type="presOf" srcId="{E50C9883-A71C-4816-8240-4738C0C7A6AC}" destId="{278956D2-8C67-6F4D-9CDA-55AFF06A2C81}" srcOrd="0" destOrd="0" presId="urn:microsoft.com/office/officeart/2005/8/layout/default"/>
    <dgm:cxn modelId="{738F5C34-18F6-654E-8D4D-E6567C6DFA07}" type="presOf" srcId="{8F17561B-6A41-4C1B-B5C3-4D8842BD279F}" destId="{23398734-E101-AA42-BE72-BFE98ABEBB52}" srcOrd="0" destOrd="0" presId="urn:microsoft.com/office/officeart/2005/8/layout/default"/>
    <dgm:cxn modelId="{B5FAB84F-E011-254C-89FC-9704F2E5BAD0}" type="presOf" srcId="{9341D3D1-83EF-4C61-A42C-92F5221F0638}" destId="{DE75A3FB-0351-0746-B3AA-A186D9A47EF9}" srcOrd="0" destOrd="0" presId="urn:microsoft.com/office/officeart/2005/8/layout/default"/>
    <dgm:cxn modelId="{E3C1D262-3D2F-43B4-B9D2-322D0A222BFF}" srcId="{D4EAF648-3D9A-4EFB-9DE5-2027C07AD435}" destId="{7916B0E1-636B-47E8-8934-F9330BAF3D40}" srcOrd="6" destOrd="0" parTransId="{9AB8C974-FF56-4983-8360-9A0ACB0FE3A1}" sibTransId="{3CD594A9-C8F3-4F43-B933-02417FB43311}"/>
    <dgm:cxn modelId="{AA33586E-5695-43D2-BA45-711DF4814D3E}" srcId="{D4EAF648-3D9A-4EFB-9DE5-2027C07AD435}" destId="{F608E0CC-8832-42AB-B56B-F12159347439}" srcOrd="2" destOrd="0" parTransId="{80460C6B-DEC5-4C32-89CE-1EF6AC61F5B1}" sibTransId="{A137C70C-08FA-4322-97AE-3F1B07CC423C}"/>
    <dgm:cxn modelId="{418CA179-6897-8443-AE80-98EDA16D0DEC}" type="presOf" srcId="{F608E0CC-8832-42AB-B56B-F12159347439}" destId="{7CDE976E-810D-E548-B157-3A2371B39821}" srcOrd="0" destOrd="0" presId="urn:microsoft.com/office/officeart/2005/8/layout/default"/>
    <dgm:cxn modelId="{D0CC4489-4E88-6C43-8348-23F586E6C563}" type="presOf" srcId="{D4EAF648-3D9A-4EFB-9DE5-2027C07AD435}" destId="{8AB13B32-E825-CA48-84EB-06188D695C4F}" srcOrd="0" destOrd="0" presId="urn:microsoft.com/office/officeart/2005/8/layout/default"/>
    <dgm:cxn modelId="{2BAD16A6-C311-4B14-ADB7-FC1E63985CF7}" srcId="{D4EAF648-3D9A-4EFB-9DE5-2027C07AD435}" destId="{8F17561B-6A41-4C1B-B5C3-4D8842BD279F}" srcOrd="3" destOrd="0" parTransId="{ACC5A5B5-16CE-45D5-BCB0-87F70E58037C}" sibTransId="{45828849-2DF5-4521-BDAD-7F88F6874EC5}"/>
    <dgm:cxn modelId="{42CB2CAD-4AEA-7145-882F-06FC61780BFB}" type="presOf" srcId="{7916B0E1-636B-47E8-8934-F9330BAF3D40}" destId="{DFF69238-DEFE-2D48-A46B-D14772ABB8C4}" srcOrd="0" destOrd="0" presId="urn:microsoft.com/office/officeart/2005/8/layout/default"/>
    <dgm:cxn modelId="{A8517DB3-78B9-4C43-82F7-1D8B5091FDB2}" type="presOf" srcId="{7C202F92-F6F5-49B7-BF6C-BF4E9CA2911B}" destId="{CF4AB825-4DCD-FB44-9A70-3215B5D7B099}" srcOrd="0" destOrd="0" presId="urn:microsoft.com/office/officeart/2005/8/layout/default"/>
    <dgm:cxn modelId="{1A78E5B7-8648-4CE6-B8FF-ADCDAA21B7CA}" srcId="{D4EAF648-3D9A-4EFB-9DE5-2027C07AD435}" destId="{7C202F92-F6F5-49B7-BF6C-BF4E9CA2911B}" srcOrd="0" destOrd="0" parTransId="{7B933B88-D7F6-4AD0-B26F-E307568FB467}" sibTransId="{CDA2E301-D975-4395-8E8C-AFE9DA607ECC}"/>
    <dgm:cxn modelId="{0AE600C4-27FA-8B40-B7DB-3A12D82638B5}" type="presOf" srcId="{D4827988-2B6D-4042-82DD-1304620311D4}" destId="{E75D2331-49D5-DC4C-9376-47BBE4EB9840}" srcOrd="0" destOrd="0" presId="urn:microsoft.com/office/officeart/2005/8/layout/default"/>
    <dgm:cxn modelId="{29B1E8D1-8602-994F-8BF6-450E59C9A4E6}" type="presOf" srcId="{BC219C00-6D80-4F99-BEBF-608566C380CA}" destId="{A7561B93-C147-FD4A-B5F2-F4736D91D8E3}" srcOrd="0" destOrd="0" presId="urn:microsoft.com/office/officeart/2005/8/layout/default"/>
    <dgm:cxn modelId="{9DCE66D9-BFBA-4BD8-9139-72F5BF860372}" srcId="{D4EAF648-3D9A-4EFB-9DE5-2027C07AD435}" destId="{BC219C00-6D80-4F99-BEBF-608566C380CA}" srcOrd="1" destOrd="0" parTransId="{3A26C7D0-B354-4444-98A5-54CC631B17DA}" sibTransId="{642FDDCD-4D12-4FF1-9ACC-79ED81D24E6D}"/>
    <dgm:cxn modelId="{EA43B7DA-061C-4C67-9DFF-47CE6C345DAD}" srcId="{D4EAF648-3D9A-4EFB-9DE5-2027C07AD435}" destId="{D4827988-2B6D-4042-82DD-1304620311D4}" srcOrd="4" destOrd="0" parTransId="{F7C53655-2FA6-45E4-9F24-E98605F447D0}" sibTransId="{6F22A994-1CA6-456B-B1B3-E31817BC2B93}"/>
    <dgm:cxn modelId="{10C5BCF2-F303-4E5D-AA6D-C5F8D8F10ACF}" srcId="{D4EAF648-3D9A-4EFB-9DE5-2027C07AD435}" destId="{9341D3D1-83EF-4C61-A42C-92F5221F0638}" srcOrd="7" destOrd="0" parTransId="{A398CE0E-FDE6-4EA2-94CA-757FF8549B86}" sibTransId="{4D36E267-1FA5-436D-8C96-5939A6BA43F2}"/>
    <dgm:cxn modelId="{6BE30ABE-8046-A543-B267-D7DC9DEEDC88}" type="presParOf" srcId="{8AB13B32-E825-CA48-84EB-06188D695C4F}" destId="{CF4AB825-4DCD-FB44-9A70-3215B5D7B099}" srcOrd="0" destOrd="0" presId="urn:microsoft.com/office/officeart/2005/8/layout/default"/>
    <dgm:cxn modelId="{E94F7293-42E8-3048-B98B-BB277360E6C8}" type="presParOf" srcId="{8AB13B32-E825-CA48-84EB-06188D695C4F}" destId="{6B1DFF9C-B130-3E42-BAE1-9A7D343E9287}" srcOrd="1" destOrd="0" presId="urn:microsoft.com/office/officeart/2005/8/layout/default"/>
    <dgm:cxn modelId="{B236FB86-7DA5-114E-B936-BE9EC02C711C}" type="presParOf" srcId="{8AB13B32-E825-CA48-84EB-06188D695C4F}" destId="{A7561B93-C147-FD4A-B5F2-F4736D91D8E3}" srcOrd="2" destOrd="0" presId="urn:microsoft.com/office/officeart/2005/8/layout/default"/>
    <dgm:cxn modelId="{234137C8-8509-4144-B181-50FD0F3A883A}" type="presParOf" srcId="{8AB13B32-E825-CA48-84EB-06188D695C4F}" destId="{8FB3AF14-A4CC-BA4D-9620-FCE11F9BD488}" srcOrd="3" destOrd="0" presId="urn:microsoft.com/office/officeart/2005/8/layout/default"/>
    <dgm:cxn modelId="{02FAE4B5-2FC0-9847-8BB9-EDB476FC5082}" type="presParOf" srcId="{8AB13B32-E825-CA48-84EB-06188D695C4F}" destId="{7CDE976E-810D-E548-B157-3A2371B39821}" srcOrd="4" destOrd="0" presId="urn:microsoft.com/office/officeart/2005/8/layout/default"/>
    <dgm:cxn modelId="{B0B36624-83DD-D746-861D-36E2CE2BFA3D}" type="presParOf" srcId="{8AB13B32-E825-CA48-84EB-06188D695C4F}" destId="{7A03073A-D749-9349-BA78-8B7AE7D0DF96}" srcOrd="5" destOrd="0" presId="urn:microsoft.com/office/officeart/2005/8/layout/default"/>
    <dgm:cxn modelId="{D4747F78-8D78-CF48-9650-22994E64C1D7}" type="presParOf" srcId="{8AB13B32-E825-CA48-84EB-06188D695C4F}" destId="{23398734-E101-AA42-BE72-BFE98ABEBB52}" srcOrd="6" destOrd="0" presId="urn:microsoft.com/office/officeart/2005/8/layout/default"/>
    <dgm:cxn modelId="{7EBF67FD-8EF4-DD4E-877D-2CB896E83B59}" type="presParOf" srcId="{8AB13B32-E825-CA48-84EB-06188D695C4F}" destId="{1B78D0AF-44F9-5042-B494-455F41580926}" srcOrd="7" destOrd="0" presId="urn:microsoft.com/office/officeart/2005/8/layout/default"/>
    <dgm:cxn modelId="{6A9AF739-8AB0-CD49-A0A3-7D573226CAE0}" type="presParOf" srcId="{8AB13B32-E825-CA48-84EB-06188D695C4F}" destId="{E75D2331-49D5-DC4C-9376-47BBE4EB9840}" srcOrd="8" destOrd="0" presId="urn:microsoft.com/office/officeart/2005/8/layout/default"/>
    <dgm:cxn modelId="{FDED5FD6-F0E6-6447-81E3-872EB617EB6B}" type="presParOf" srcId="{8AB13B32-E825-CA48-84EB-06188D695C4F}" destId="{7CA2BE19-7922-C743-A25D-955AA26B33E5}" srcOrd="9" destOrd="0" presId="urn:microsoft.com/office/officeart/2005/8/layout/default"/>
    <dgm:cxn modelId="{4B542207-5B33-6A4D-8385-60A49F846B3E}" type="presParOf" srcId="{8AB13B32-E825-CA48-84EB-06188D695C4F}" destId="{278956D2-8C67-6F4D-9CDA-55AFF06A2C81}" srcOrd="10" destOrd="0" presId="urn:microsoft.com/office/officeart/2005/8/layout/default"/>
    <dgm:cxn modelId="{711C0E5D-631C-3E49-990A-A8B0D43BF3CE}" type="presParOf" srcId="{8AB13B32-E825-CA48-84EB-06188D695C4F}" destId="{CB18F596-A996-B244-84A6-C87438638BEC}" srcOrd="11" destOrd="0" presId="urn:microsoft.com/office/officeart/2005/8/layout/default"/>
    <dgm:cxn modelId="{823171DA-D8C6-9849-B2DC-72C544E50E0D}" type="presParOf" srcId="{8AB13B32-E825-CA48-84EB-06188D695C4F}" destId="{DFF69238-DEFE-2D48-A46B-D14772ABB8C4}" srcOrd="12" destOrd="0" presId="urn:microsoft.com/office/officeart/2005/8/layout/default"/>
    <dgm:cxn modelId="{DB4C0421-D896-AA41-8112-1A8E826E23CD}" type="presParOf" srcId="{8AB13B32-E825-CA48-84EB-06188D695C4F}" destId="{FC1E40B2-FF59-C94F-8664-DBC7154134DB}" srcOrd="13" destOrd="0" presId="urn:microsoft.com/office/officeart/2005/8/layout/default"/>
    <dgm:cxn modelId="{408BA409-83A4-D441-91B0-1364CD0B95D0}" type="presParOf" srcId="{8AB13B32-E825-CA48-84EB-06188D695C4F}" destId="{DE75A3FB-0351-0746-B3AA-A186D9A47EF9}"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37DCBD-A78D-40E5-A672-AA62CC495C0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BA7021-75B8-4B17-AFC2-5584B9D0AECA}">
      <dgm:prSet/>
      <dgm:spPr/>
      <dgm:t>
        <a:bodyPr/>
        <a:lstStyle/>
        <a:p>
          <a:r>
            <a:rPr lang="en-US" b="0" i="0" dirty="0"/>
            <a:t>We can use domain-specific data.</a:t>
          </a:r>
          <a:endParaRPr lang="en-US" dirty="0"/>
        </a:p>
      </dgm:t>
    </dgm:pt>
    <dgm:pt modelId="{52673C40-3EDE-45A3-8F86-9A6ADE161BDF}" type="parTrans" cxnId="{AD9B43C1-0634-4054-9EA6-120448863EA3}">
      <dgm:prSet/>
      <dgm:spPr/>
      <dgm:t>
        <a:bodyPr/>
        <a:lstStyle/>
        <a:p>
          <a:endParaRPr lang="en-US"/>
        </a:p>
      </dgm:t>
    </dgm:pt>
    <dgm:pt modelId="{BE3C3872-A5F0-4E2F-9ECC-843033F026BA}" type="sibTrans" cxnId="{AD9B43C1-0634-4054-9EA6-120448863EA3}">
      <dgm:prSet/>
      <dgm:spPr/>
      <dgm:t>
        <a:bodyPr/>
        <a:lstStyle/>
        <a:p>
          <a:endParaRPr lang="en-US"/>
        </a:p>
      </dgm:t>
    </dgm:pt>
    <dgm:pt modelId="{025356FD-EABF-46A3-A8AB-29765E2FCD03}">
      <dgm:prSet/>
      <dgm:spPr/>
      <dgm:t>
        <a:bodyPr/>
        <a:lstStyle/>
        <a:p>
          <a:r>
            <a:rPr lang="en-US" b="0" i="0" dirty="0"/>
            <a:t>However, this often requires re-training or additional training of the model.</a:t>
          </a:r>
          <a:endParaRPr lang="en-US" dirty="0"/>
        </a:p>
      </dgm:t>
    </dgm:pt>
    <dgm:pt modelId="{EC887202-0E5C-4423-8734-A647351CC198}" type="parTrans" cxnId="{6AB0CF00-F7ED-40CB-BAFA-D0C88617DC97}">
      <dgm:prSet/>
      <dgm:spPr/>
      <dgm:t>
        <a:bodyPr/>
        <a:lstStyle/>
        <a:p>
          <a:endParaRPr lang="en-US"/>
        </a:p>
      </dgm:t>
    </dgm:pt>
    <dgm:pt modelId="{4AFC9C42-0F04-4D07-87FB-09BE87416F06}" type="sibTrans" cxnId="{6AB0CF00-F7ED-40CB-BAFA-D0C88617DC97}">
      <dgm:prSet/>
      <dgm:spPr/>
      <dgm:t>
        <a:bodyPr/>
        <a:lstStyle/>
        <a:p>
          <a:endParaRPr lang="en-US"/>
        </a:p>
      </dgm:t>
    </dgm:pt>
    <dgm:pt modelId="{ADC32EB2-EA75-4657-AB0B-CCAFA279A90F}" type="pres">
      <dgm:prSet presAssocID="{7E37DCBD-A78D-40E5-A672-AA62CC495C02}" presName="root" presStyleCnt="0">
        <dgm:presLayoutVars>
          <dgm:dir/>
          <dgm:resizeHandles val="exact"/>
        </dgm:presLayoutVars>
      </dgm:prSet>
      <dgm:spPr/>
    </dgm:pt>
    <dgm:pt modelId="{283E4B1B-80D5-4FCD-80CE-ECAC93370C95}" type="pres">
      <dgm:prSet presAssocID="{5DBA7021-75B8-4B17-AFC2-5584B9D0AECA}" presName="compNode" presStyleCnt="0"/>
      <dgm:spPr/>
    </dgm:pt>
    <dgm:pt modelId="{E3E95B49-72E1-451C-9411-B1D3A35DCECC}" type="pres">
      <dgm:prSet presAssocID="{5DBA7021-75B8-4B17-AFC2-5584B9D0AECA}" presName="bgRect" presStyleLbl="bgShp" presStyleIdx="0" presStyleCnt="2"/>
      <dgm:spPr/>
    </dgm:pt>
    <dgm:pt modelId="{21C2D0F5-8C37-432B-9163-BD72151CEFB1}" type="pres">
      <dgm:prSet presAssocID="{5DBA7021-75B8-4B17-AFC2-5584B9D0AEC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3FB33DC-3371-4AB8-BBAD-F294D2C27BD3}" type="pres">
      <dgm:prSet presAssocID="{5DBA7021-75B8-4B17-AFC2-5584B9D0AECA}" presName="spaceRect" presStyleCnt="0"/>
      <dgm:spPr/>
    </dgm:pt>
    <dgm:pt modelId="{84B7BCC3-23B1-41F5-9BA8-1D094F9D57E7}" type="pres">
      <dgm:prSet presAssocID="{5DBA7021-75B8-4B17-AFC2-5584B9D0AECA}" presName="parTx" presStyleLbl="revTx" presStyleIdx="0" presStyleCnt="2">
        <dgm:presLayoutVars>
          <dgm:chMax val="0"/>
          <dgm:chPref val="0"/>
        </dgm:presLayoutVars>
      </dgm:prSet>
      <dgm:spPr/>
    </dgm:pt>
    <dgm:pt modelId="{7F15B285-DDEB-4B43-8F0B-CCA783BA8C39}" type="pres">
      <dgm:prSet presAssocID="{BE3C3872-A5F0-4E2F-9ECC-843033F026BA}" presName="sibTrans" presStyleCnt="0"/>
      <dgm:spPr/>
    </dgm:pt>
    <dgm:pt modelId="{BDFCA262-954F-491F-9B59-7A08FA8ABD9C}" type="pres">
      <dgm:prSet presAssocID="{025356FD-EABF-46A3-A8AB-29765E2FCD03}" presName="compNode" presStyleCnt="0"/>
      <dgm:spPr/>
    </dgm:pt>
    <dgm:pt modelId="{D91F4B40-9257-47E2-99A0-CB2531E19F1A}" type="pres">
      <dgm:prSet presAssocID="{025356FD-EABF-46A3-A8AB-29765E2FCD03}" presName="bgRect" presStyleLbl="bgShp" presStyleIdx="1" presStyleCnt="2"/>
      <dgm:spPr/>
    </dgm:pt>
    <dgm:pt modelId="{8FE04721-9D33-4027-B160-2E59A3D5A7E5}" type="pres">
      <dgm:prSet presAssocID="{025356FD-EABF-46A3-A8AB-29765E2FCD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50C2D09A-D859-4997-83F5-4F90D556D78E}" type="pres">
      <dgm:prSet presAssocID="{025356FD-EABF-46A3-A8AB-29765E2FCD03}" presName="spaceRect" presStyleCnt="0"/>
      <dgm:spPr/>
    </dgm:pt>
    <dgm:pt modelId="{5710DFFC-3641-4876-B3E2-6B7825E86DD7}" type="pres">
      <dgm:prSet presAssocID="{025356FD-EABF-46A3-A8AB-29765E2FCD03}" presName="parTx" presStyleLbl="revTx" presStyleIdx="1" presStyleCnt="2">
        <dgm:presLayoutVars>
          <dgm:chMax val="0"/>
          <dgm:chPref val="0"/>
        </dgm:presLayoutVars>
      </dgm:prSet>
      <dgm:spPr/>
    </dgm:pt>
  </dgm:ptLst>
  <dgm:cxnLst>
    <dgm:cxn modelId="{6AB0CF00-F7ED-40CB-BAFA-D0C88617DC97}" srcId="{7E37DCBD-A78D-40E5-A672-AA62CC495C02}" destId="{025356FD-EABF-46A3-A8AB-29765E2FCD03}" srcOrd="1" destOrd="0" parTransId="{EC887202-0E5C-4423-8734-A647351CC198}" sibTransId="{4AFC9C42-0F04-4D07-87FB-09BE87416F06}"/>
    <dgm:cxn modelId="{531DE899-EA95-47D9-AF60-30A54B364563}" type="presOf" srcId="{7E37DCBD-A78D-40E5-A672-AA62CC495C02}" destId="{ADC32EB2-EA75-4657-AB0B-CCAFA279A90F}" srcOrd="0" destOrd="0" presId="urn:microsoft.com/office/officeart/2018/2/layout/IconVerticalSolidList"/>
    <dgm:cxn modelId="{84A05EB4-20CC-4B2A-B850-609FD244F40E}" type="presOf" srcId="{5DBA7021-75B8-4B17-AFC2-5584B9D0AECA}" destId="{84B7BCC3-23B1-41F5-9BA8-1D094F9D57E7}" srcOrd="0" destOrd="0" presId="urn:microsoft.com/office/officeart/2018/2/layout/IconVerticalSolidList"/>
    <dgm:cxn modelId="{AD9B43C1-0634-4054-9EA6-120448863EA3}" srcId="{7E37DCBD-A78D-40E5-A672-AA62CC495C02}" destId="{5DBA7021-75B8-4B17-AFC2-5584B9D0AECA}" srcOrd="0" destOrd="0" parTransId="{52673C40-3EDE-45A3-8F86-9A6ADE161BDF}" sibTransId="{BE3C3872-A5F0-4E2F-9ECC-843033F026BA}"/>
    <dgm:cxn modelId="{337248CC-4591-47AC-9A0D-EDF8D37DF6C1}" type="presOf" srcId="{025356FD-EABF-46A3-A8AB-29765E2FCD03}" destId="{5710DFFC-3641-4876-B3E2-6B7825E86DD7}" srcOrd="0" destOrd="0" presId="urn:microsoft.com/office/officeart/2018/2/layout/IconVerticalSolidList"/>
    <dgm:cxn modelId="{2C600EEB-1965-4ED9-9B00-5645127E064E}" type="presParOf" srcId="{ADC32EB2-EA75-4657-AB0B-CCAFA279A90F}" destId="{283E4B1B-80D5-4FCD-80CE-ECAC93370C95}" srcOrd="0" destOrd="0" presId="urn:microsoft.com/office/officeart/2018/2/layout/IconVerticalSolidList"/>
    <dgm:cxn modelId="{A8D5DB88-53CA-43CB-85E5-67B4C12C874C}" type="presParOf" srcId="{283E4B1B-80D5-4FCD-80CE-ECAC93370C95}" destId="{E3E95B49-72E1-451C-9411-B1D3A35DCECC}" srcOrd="0" destOrd="0" presId="urn:microsoft.com/office/officeart/2018/2/layout/IconVerticalSolidList"/>
    <dgm:cxn modelId="{82A6E7DC-CCB9-42B6-B625-CDE1E5F44137}" type="presParOf" srcId="{283E4B1B-80D5-4FCD-80CE-ECAC93370C95}" destId="{21C2D0F5-8C37-432B-9163-BD72151CEFB1}" srcOrd="1" destOrd="0" presId="urn:microsoft.com/office/officeart/2018/2/layout/IconVerticalSolidList"/>
    <dgm:cxn modelId="{3CF89428-D52A-4BAB-951F-627765DB826A}" type="presParOf" srcId="{283E4B1B-80D5-4FCD-80CE-ECAC93370C95}" destId="{83FB33DC-3371-4AB8-BBAD-F294D2C27BD3}" srcOrd="2" destOrd="0" presId="urn:microsoft.com/office/officeart/2018/2/layout/IconVerticalSolidList"/>
    <dgm:cxn modelId="{2A77B298-ED7D-49F8-A163-2525E33B8AA6}" type="presParOf" srcId="{283E4B1B-80D5-4FCD-80CE-ECAC93370C95}" destId="{84B7BCC3-23B1-41F5-9BA8-1D094F9D57E7}" srcOrd="3" destOrd="0" presId="urn:microsoft.com/office/officeart/2018/2/layout/IconVerticalSolidList"/>
    <dgm:cxn modelId="{A7A041FF-1827-4F35-A15B-F876EDA37B7F}" type="presParOf" srcId="{ADC32EB2-EA75-4657-AB0B-CCAFA279A90F}" destId="{7F15B285-DDEB-4B43-8F0B-CCA783BA8C39}" srcOrd="1" destOrd="0" presId="urn:microsoft.com/office/officeart/2018/2/layout/IconVerticalSolidList"/>
    <dgm:cxn modelId="{BD7833B0-B4D5-4BD5-8896-531D1FE0A65C}" type="presParOf" srcId="{ADC32EB2-EA75-4657-AB0B-CCAFA279A90F}" destId="{BDFCA262-954F-491F-9B59-7A08FA8ABD9C}" srcOrd="2" destOrd="0" presId="urn:microsoft.com/office/officeart/2018/2/layout/IconVerticalSolidList"/>
    <dgm:cxn modelId="{10E8F7CB-0B8F-4B5F-98E4-A72D45851DFD}" type="presParOf" srcId="{BDFCA262-954F-491F-9B59-7A08FA8ABD9C}" destId="{D91F4B40-9257-47E2-99A0-CB2531E19F1A}" srcOrd="0" destOrd="0" presId="urn:microsoft.com/office/officeart/2018/2/layout/IconVerticalSolidList"/>
    <dgm:cxn modelId="{4A6817D9-1BA3-4323-9CD8-B47703C96F78}" type="presParOf" srcId="{BDFCA262-954F-491F-9B59-7A08FA8ABD9C}" destId="{8FE04721-9D33-4027-B160-2E59A3D5A7E5}" srcOrd="1" destOrd="0" presId="urn:microsoft.com/office/officeart/2018/2/layout/IconVerticalSolidList"/>
    <dgm:cxn modelId="{6DB486E6-DDE8-4919-906F-46E354A9C0A6}" type="presParOf" srcId="{BDFCA262-954F-491F-9B59-7A08FA8ABD9C}" destId="{50C2D09A-D859-4997-83F5-4F90D556D78E}" srcOrd="2" destOrd="0" presId="urn:microsoft.com/office/officeart/2018/2/layout/IconVerticalSolidList"/>
    <dgm:cxn modelId="{50A907A3-6F11-4E4E-AA92-41D1F926F617}" type="presParOf" srcId="{BDFCA262-954F-491F-9B59-7A08FA8ABD9C}" destId="{5710DFFC-3641-4876-B3E2-6B7825E86D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52701-1B98-44A4-8084-53E311BC3869}">
      <dsp:nvSpPr>
        <dsp:cNvPr id="0" name=""/>
        <dsp:cNvSpPr/>
      </dsp:nvSpPr>
      <dsp:spPr>
        <a:xfrm>
          <a:off x="0" y="1411"/>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A4265-8408-450D-99FD-A0DD7C8F2286}">
      <dsp:nvSpPr>
        <dsp:cNvPr id="0" name=""/>
        <dsp:cNvSpPr/>
      </dsp:nvSpPr>
      <dsp:spPr>
        <a:xfrm>
          <a:off x="216385" y="162359"/>
          <a:ext cx="393427" cy="393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33C0BA-4CC4-4873-89F5-0DEA8F97B3C1}">
      <dsp:nvSpPr>
        <dsp:cNvPr id="0" name=""/>
        <dsp:cNvSpPr/>
      </dsp:nvSpPr>
      <dsp:spPr>
        <a:xfrm>
          <a:off x="826198" y="1411"/>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1: Term extractor</a:t>
          </a:r>
          <a:endParaRPr lang="en-US" sz="2200" kern="1200" dirty="0"/>
        </a:p>
      </dsp:txBody>
      <dsp:txXfrm>
        <a:off x="826198" y="1411"/>
        <a:ext cx="6336865" cy="715323"/>
      </dsp:txXfrm>
    </dsp:sp>
    <dsp:sp modelId="{7BD1587D-3500-44EA-97E4-56F82332EF3B}">
      <dsp:nvSpPr>
        <dsp:cNvPr id="0" name=""/>
        <dsp:cNvSpPr/>
      </dsp:nvSpPr>
      <dsp:spPr>
        <a:xfrm>
          <a:off x="0" y="895565"/>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8C663-59E6-4005-BF99-E4FB18E7C109}">
      <dsp:nvSpPr>
        <dsp:cNvPr id="0" name=""/>
        <dsp:cNvSpPr/>
      </dsp:nvSpPr>
      <dsp:spPr>
        <a:xfrm>
          <a:off x="216385" y="1056513"/>
          <a:ext cx="393427" cy="393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3B05FA-894C-485D-AB26-AD8529CC4072}">
      <dsp:nvSpPr>
        <dsp:cNvPr id="0" name=""/>
        <dsp:cNvSpPr/>
      </dsp:nvSpPr>
      <dsp:spPr>
        <a:xfrm>
          <a:off x="826198" y="895565"/>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kern="1200" dirty="0"/>
            <a:t>Platform 2: Text explainer</a:t>
          </a:r>
        </a:p>
      </dsp:txBody>
      <dsp:txXfrm>
        <a:off x="826198" y="895565"/>
        <a:ext cx="6336865" cy="715323"/>
      </dsp:txXfrm>
    </dsp:sp>
    <dsp:sp modelId="{E8FD1543-A4E4-4D0C-95AE-76878E173FA4}">
      <dsp:nvSpPr>
        <dsp:cNvPr id="0" name=""/>
        <dsp:cNvSpPr/>
      </dsp:nvSpPr>
      <dsp:spPr>
        <a:xfrm>
          <a:off x="0" y="1789720"/>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0F52C-EA46-4DBF-AC09-47BE6469A0F2}">
      <dsp:nvSpPr>
        <dsp:cNvPr id="0" name=""/>
        <dsp:cNvSpPr/>
      </dsp:nvSpPr>
      <dsp:spPr>
        <a:xfrm>
          <a:off x="216385" y="1950668"/>
          <a:ext cx="393427" cy="3934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F8D22E-DC8B-4439-83D5-28BA15E3D7F8}">
      <dsp:nvSpPr>
        <dsp:cNvPr id="0" name=""/>
        <dsp:cNvSpPr/>
      </dsp:nvSpPr>
      <dsp:spPr>
        <a:xfrm>
          <a:off x="826198" y="1789720"/>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3: Sentence finder</a:t>
          </a:r>
          <a:endParaRPr lang="en-US" sz="2200" kern="1200" dirty="0"/>
        </a:p>
      </dsp:txBody>
      <dsp:txXfrm>
        <a:off x="826198" y="1789720"/>
        <a:ext cx="6336865" cy="715323"/>
      </dsp:txXfrm>
    </dsp:sp>
    <dsp:sp modelId="{9D9EF494-968B-404A-8D94-7D1DDCDF4CCE}">
      <dsp:nvSpPr>
        <dsp:cNvPr id="0" name=""/>
        <dsp:cNvSpPr/>
      </dsp:nvSpPr>
      <dsp:spPr>
        <a:xfrm>
          <a:off x="0" y="2683874"/>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A6BC9-6669-4C8A-9CCB-AA426D5179E6}">
      <dsp:nvSpPr>
        <dsp:cNvPr id="0" name=""/>
        <dsp:cNvSpPr/>
      </dsp:nvSpPr>
      <dsp:spPr>
        <a:xfrm>
          <a:off x="216385" y="2844822"/>
          <a:ext cx="393427" cy="3934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DF30-33D5-4730-A8D2-2854ECF28E03}">
      <dsp:nvSpPr>
        <dsp:cNvPr id="0" name=""/>
        <dsp:cNvSpPr/>
      </dsp:nvSpPr>
      <dsp:spPr>
        <a:xfrm>
          <a:off x="826198" y="2683874"/>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4: </a:t>
          </a:r>
          <a:r>
            <a:rPr lang="en-US" sz="2200" b="0" i="0" kern="1200" dirty="0" err="1"/>
            <a:t>IPOTranslate</a:t>
          </a:r>
          <a:endParaRPr lang="en-US" sz="2200" kern="1200" dirty="0"/>
        </a:p>
      </dsp:txBody>
      <dsp:txXfrm>
        <a:off x="826198" y="2683874"/>
        <a:ext cx="6336865" cy="715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52701-1B98-44A4-8084-53E311BC3869}">
      <dsp:nvSpPr>
        <dsp:cNvPr id="0" name=""/>
        <dsp:cNvSpPr/>
      </dsp:nvSpPr>
      <dsp:spPr>
        <a:xfrm>
          <a:off x="0" y="1411"/>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A4265-8408-450D-99FD-A0DD7C8F2286}">
      <dsp:nvSpPr>
        <dsp:cNvPr id="0" name=""/>
        <dsp:cNvSpPr/>
      </dsp:nvSpPr>
      <dsp:spPr>
        <a:xfrm>
          <a:off x="216385" y="162359"/>
          <a:ext cx="393427" cy="393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33C0BA-4CC4-4873-89F5-0DEA8F97B3C1}">
      <dsp:nvSpPr>
        <dsp:cNvPr id="0" name=""/>
        <dsp:cNvSpPr/>
      </dsp:nvSpPr>
      <dsp:spPr>
        <a:xfrm>
          <a:off x="826198" y="1411"/>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5: </a:t>
          </a:r>
          <a:r>
            <a:rPr lang="en-US" sz="2200" b="0" i="0" kern="1200" dirty="0" err="1"/>
            <a:t>GovPR</a:t>
          </a:r>
          <a:r>
            <a:rPr lang="en-US" sz="2200" b="0" i="0" kern="1200" dirty="0"/>
            <a:t> Translation</a:t>
          </a:r>
          <a:endParaRPr lang="en-US" sz="2200" kern="1200" dirty="0"/>
        </a:p>
      </dsp:txBody>
      <dsp:txXfrm>
        <a:off x="826198" y="1411"/>
        <a:ext cx="6336865" cy="715323"/>
      </dsp:txXfrm>
    </dsp:sp>
    <dsp:sp modelId="{7BD1587D-3500-44EA-97E4-56F82332EF3B}">
      <dsp:nvSpPr>
        <dsp:cNvPr id="0" name=""/>
        <dsp:cNvSpPr/>
      </dsp:nvSpPr>
      <dsp:spPr>
        <a:xfrm>
          <a:off x="0" y="895565"/>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8C663-59E6-4005-BF99-E4FB18E7C109}">
      <dsp:nvSpPr>
        <dsp:cNvPr id="0" name=""/>
        <dsp:cNvSpPr/>
      </dsp:nvSpPr>
      <dsp:spPr>
        <a:xfrm>
          <a:off x="216385" y="1056513"/>
          <a:ext cx="393427" cy="393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3B05FA-894C-485D-AB26-AD8529CC4072}">
      <dsp:nvSpPr>
        <dsp:cNvPr id="0" name=""/>
        <dsp:cNvSpPr/>
      </dsp:nvSpPr>
      <dsp:spPr>
        <a:xfrm>
          <a:off x="826198" y="895565"/>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kern="1200" dirty="0"/>
            <a:t>Platform 6: </a:t>
          </a:r>
          <a:r>
            <a:rPr lang="en-US" sz="2200" b="0" i="0" kern="1200" dirty="0">
              <a:solidFill>
                <a:schemeClr val="dk1"/>
              </a:solidFill>
              <a:latin typeface="Arial"/>
              <a:ea typeface="Arial"/>
              <a:cs typeface="Arial"/>
              <a:sym typeface="Arial"/>
            </a:rPr>
            <a:t>Useful Expression Finder</a:t>
          </a:r>
          <a:endParaRPr lang="en-US" sz="2200" kern="1200" dirty="0"/>
        </a:p>
      </dsp:txBody>
      <dsp:txXfrm>
        <a:off x="826198" y="895565"/>
        <a:ext cx="6336865" cy="715323"/>
      </dsp:txXfrm>
    </dsp:sp>
    <dsp:sp modelId="{E8FD1543-A4E4-4D0C-95AE-76878E173FA4}">
      <dsp:nvSpPr>
        <dsp:cNvPr id="0" name=""/>
        <dsp:cNvSpPr/>
      </dsp:nvSpPr>
      <dsp:spPr>
        <a:xfrm>
          <a:off x="0" y="1789720"/>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0F52C-EA46-4DBF-AC09-47BE6469A0F2}">
      <dsp:nvSpPr>
        <dsp:cNvPr id="0" name=""/>
        <dsp:cNvSpPr/>
      </dsp:nvSpPr>
      <dsp:spPr>
        <a:xfrm>
          <a:off x="216385" y="1950668"/>
          <a:ext cx="393427" cy="3934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F8D22E-DC8B-4439-83D5-28BA15E3D7F8}">
      <dsp:nvSpPr>
        <dsp:cNvPr id="0" name=""/>
        <dsp:cNvSpPr/>
      </dsp:nvSpPr>
      <dsp:spPr>
        <a:xfrm>
          <a:off x="826198" y="1789720"/>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7: </a:t>
          </a:r>
          <a:r>
            <a:rPr lang="en-US" sz="2200" b="0" i="0" kern="1200" dirty="0" err="1"/>
            <a:t>BlendMT</a:t>
          </a:r>
          <a:endParaRPr lang="en-US" sz="2200" kern="1200" dirty="0"/>
        </a:p>
      </dsp:txBody>
      <dsp:txXfrm>
        <a:off x="826198" y="1789720"/>
        <a:ext cx="6336865" cy="715323"/>
      </dsp:txXfrm>
    </dsp:sp>
    <dsp:sp modelId="{9D9EF494-968B-404A-8D94-7D1DDCDF4CCE}">
      <dsp:nvSpPr>
        <dsp:cNvPr id="0" name=""/>
        <dsp:cNvSpPr/>
      </dsp:nvSpPr>
      <dsp:spPr>
        <a:xfrm>
          <a:off x="0" y="2683874"/>
          <a:ext cx="7163064" cy="71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A6BC9-6669-4C8A-9CCB-AA426D5179E6}">
      <dsp:nvSpPr>
        <dsp:cNvPr id="0" name=""/>
        <dsp:cNvSpPr/>
      </dsp:nvSpPr>
      <dsp:spPr>
        <a:xfrm>
          <a:off x="216385" y="2844822"/>
          <a:ext cx="393427" cy="3934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DF30-33D5-4730-A8D2-2854ECF28E03}">
      <dsp:nvSpPr>
        <dsp:cNvPr id="0" name=""/>
        <dsp:cNvSpPr/>
      </dsp:nvSpPr>
      <dsp:spPr>
        <a:xfrm>
          <a:off x="826198" y="2683874"/>
          <a:ext cx="6336865" cy="71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05" tIns="75705" rIns="75705" bIns="75705" numCol="1" spcCol="1270" anchor="ctr" anchorCtr="0">
          <a:noAutofit/>
        </a:bodyPr>
        <a:lstStyle/>
        <a:p>
          <a:pPr marL="0" lvl="0" indent="0" algn="l" defTabSz="977900">
            <a:lnSpc>
              <a:spcPct val="100000"/>
            </a:lnSpc>
            <a:spcBef>
              <a:spcPct val="0"/>
            </a:spcBef>
            <a:spcAft>
              <a:spcPct val="35000"/>
            </a:spcAft>
            <a:buNone/>
          </a:pPr>
          <a:r>
            <a:rPr lang="en-US" sz="2200" b="0" i="0" kern="1200" dirty="0"/>
            <a:t>Platform 8: </a:t>
          </a:r>
          <a:r>
            <a:rPr lang="en-US" sz="2200" b="0" i="0" kern="1200" dirty="0" err="1"/>
            <a:t>MTCheck</a:t>
          </a:r>
          <a:endParaRPr lang="en-US" sz="2200" kern="1200" dirty="0"/>
        </a:p>
      </dsp:txBody>
      <dsp:txXfrm>
        <a:off x="826198" y="2683874"/>
        <a:ext cx="6336865" cy="715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BCBB6-C9B8-44AF-B07F-451BA6449437}">
      <dsp:nvSpPr>
        <dsp:cNvPr id="0" name=""/>
        <dsp:cNvSpPr/>
      </dsp:nvSpPr>
      <dsp:spPr>
        <a:xfrm>
          <a:off x="874" y="563569"/>
          <a:ext cx="3069702" cy="19492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F4835-B182-4600-A8C8-370A7BDFD0E2}">
      <dsp:nvSpPr>
        <dsp:cNvPr id="0" name=""/>
        <dsp:cNvSpPr/>
      </dsp:nvSpPr>
      <dsp:spPr>
        <a:xfrm>
          <a:off x="341952" y="887594"/>
          <a:ext cx="3069702" cy="1949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kern="1200" dirty="0"/>
            <a:t>Neural machine translation</a:t>
          </a:r>
          <a:endParaRPr lang="en-US" sz="3000" kern="1200" dirty="0"/>
        </a:p>
      </dsp:txBody>
      <dsp:txXfrm>
        <a:off x="399044" y="944686"/>
        <a:ext cx="2955518" cy="1835077"/>
      </dsp:txXfrm>
    </dsp:sp>
    <dsp:sp modelId="{F9707FD5-0811-40F2-9863-36496BD8A550}">
      <dsp:nvSpPr>
        <dsp:cNvPr id="0" name=""/>
        <dsp:cNvSpPr/>
      </dsp:nvSpPr>
      <dsp:spPr>
        <a:xfrm>
          <a:off x="3752733" y="563569"/>
          <a:ext cx="3069702" cy="19492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8CC39C-9D0A-4ED0-BD07-AADF79B4E7BC}">
      <dsp:nvSpPr>
        <dsp:cNvPr id="0" name=""/>
        <dsp:cNvSpPr/>
      </dsp:nvSpPr>
      <dsp:spPr>
        <a:xfrm>
          <a:off x="4093811" y="887594"/>
          <a:ext cx="3069702" cy="1949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kern="1200"/>
            <a:t>Large language models (e.g., ChatGPT)</a:t>
          </a:r>
          <a:endParaRPr lang="en-US" sz="3000" kern="1200"/>
        </a:p>
      </dsp:txBody>
      <dsp:txXfrm>
        <a:off x="4150903" y="944686"/>
        <a:ext cx="2955518" cy="1835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39D8D-0C7E-495A-AAD6-67EB522F3B0F}">
      <dsp:nvSpPr>
        <dsp:cNvPr id="0" name=""/>
        <dsp:cNvSpPr/>
      </dsp:nvSpPr>
      <dsp:spPr>
        <a:xfrm>
          <a:off x="167390" y="41800"/>
          <a:ext cx="1312717" cy="13127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79851-2989-4F73-B1AE-60AD33E51B07}">
      <dsp:nvSpPr>
        <dsp:cNvPr id="0" name=""/>
        <dsp:cNvSpPr/>
      </dsp:nvSpPr>
      <dsp:spPr>
        <a:xfrm>
          <a:off x="443061" y="317471"/>
          <a:ext cx="761376" cy="761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E9E797-F7A4-4CE0-B7B3-2CC543F7E8A3}">
      <dsp:nvSpPr>
        <dsp:cNvPr id="0" name=""/>
        <dsp:cNvSpPr/>
      </dsp:nvSpPr>
      <dsp:spPr>
        <a:xfrm>
          <a:off x="1761404" y="41800"/>
          <a:ext cx="3094263" cy="1312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Announcements</a:t>
          </a:r>
        </a:p>
      </dsp:txBody>
      <dsp:txXfrm>
        <a:off x="1761404" y="41800"/>
        <a:ext cx="3094263" cy="1312717"/>
      </dsp:txXfrm>
    </dsp:sp>
    <dsp:sp modelId="{F41D846B-C153-457B-A413-6D3EC3F11EC0}">
      <dsp:nvSpPr>
        <dsp:cNvPr id="0" name=""/>
        <dsp:cNvSpPr/>
      </dsp:nvSpPr>
      <dsp:spPr>
        <a:xfrm>
          <a:off x="5394819" y="41800"/>
          <a:ext cx="1312717" cy="131271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D5B246-89BB-4D64-BB30-B9D6C12B2571}">
      <dsp:nvSpPr>
        <dsp:cNvPr id="0" name=""/>
        <dsp:cNvSpPr/>
      </dsp:nvSpPr>
      <dsp:spPr>
        <a:xfrm>
          <a:off x="5670490" y="317471"/>
          <a:ext cx="761376" cy="761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8DF401-E5FF-41B4-91CA-CF42B77CA5B4}">
      <dsp:nvSpPr>
        <dsp:cNvPr id="0" name=""/>
        <dsp:cNvSpPr/>
      </dsp:nvSpPr>
      <dsp:spPr>
        <a:xfrm>
          <a:off x="6988834" y="41800"/>
          <a:ext cx="3094263" cy="1312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Statements</a:t>
          </a:r>
        </a:p>
      </dsp:txBody>
      <dsp:txXfrm>
        <a:off x="6988834" y="41800"/>
        <a:ext cx="3094263" cy="1312717"/>
      </dsp:txXfrm>
    </dsp:sp>
    <dsp:sp modelId="{78D7405E-F748-424D-9811-A659961F1298}">
      <dsp:nvSpPr>
        <dsp:cNvPr id="0" name=""/>
        <dsp:cNvSpPr/>
      </dsp:nvSpPr>
      <dsp:spPr>
        <a:xfrm>
          <a:off x="167390" y="1909381"/>
          <a:ext cx="1312717" cy="131271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08BF85-B6BC-4A30-8B0D-17EAF4F636C1}">
      <dsp:nvSpPr>
        <dsp:cNvPr id="0" name=""/>
        <dsp:cNvSpPr/>
      </dsp:nvSpPr>
      <dsp:spPr>
        <a:xfrm>
          <a:off x="443061" y="2185052"/>
          <a:ext cx="761376" cy="761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E60502-BD49-4FF8-8C50-2F9D5FB0F0B6}">
      <dsp:nvSpPr>
        <dsp:cNvPr id="0" name=""/>
        <dsp:cNvSpPr/>
      </dsp:nvSpPr>
      <dsp:spPr>
        <a:xfrm>
          <a:off x="1761404" y="1909381"/>
          <a:ext cx="3094263" cy="1312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Speeches</a:t>
          </a:r>
        </a:p>
      </dsp:txBody>
      <dsp:txXfrm>
        <a:off x="1761404" y="1909381"/>
        <a:ext cx="3094263" cy="1312717"/>
      </dsp:txXfrm>
    </dsp:sp>
    <dsp:sp modelId="{B71208C0-C05C-4072-90EE-F0B31F504A2F}">
      <dsp:nvSpPr>
        <dsp:cNvPr id="0" name=""/>
        <dsp:cNvSpPr/>
      </dsp:nvSpPr>
      <dsp:spPr>
        <a:xfrm>
          <a:off x="5394819" y="1909381"/>
          <a:ext cx="1312717" cy="131271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C2391-CE80-433D-B0CC-0D150E289782}">
      <dsp:nvSpPr>
        <dsp:cNvPr id="0" name=""/>
        <dsp:cNvSpPr/>
      </dsp:nvSpPr>
      <dsp:spPr>
        <a:xfrm>
          <a:off x="5670490" y="2185052"/>
          <a:ext cx="761376" cy="7613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1F7A87-394D-414D-AD09-93058FA0F4D7}">
      <dsp:nvSpPr>
        <dsp:cNvPr id="0" name=""/>
        <dsp:cNvSpPr/>
      </dsp:nvSpPr>
      <dsp:spPr>
        <a:xfrm>
          <a:off x="6988834" y="1909381"/>
          <a:ext cx="3094263" cy="1312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Event promotional materials</a:t>
          </a:r>
        </a:p>
      </dsp:txBody>
      <dsp:txXfrm>
        <a:off x="6988834" y="1909381"/>
        <a:ext cx="3094263" cy="13127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AB825-4DCD-FB44-9A70-3215B5D7B099}">
      <dsp:nvSpPr>
        <dsp:cNvPr id="0" name=""/>
        <dsp:cNvSpPr/>
      </dsp:nvSpPr>
      <dsp:spPr>
        <a:xfrm>
          <a:off x="3003" y="83365"/>
          <a:ext cx="2382437" cy="142946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dirty="0"/>
            <a:t>Immigration</a:t>
          </a:r>
          <a:endParaRPr lang="en-US" sz="3200" kern="1200" dirty="0"/>
        </a:p>
      </dsp:txBody>
      <dsp:txXfrm>
        <a:off x="3003" y="83365"/>
        <a:ext cx="2382437" cy="1429462"/>
      </dsp:txXfrm>
    </dsp:sp>
    <dsp:sp modelId="{A7561B93-C147-FD4A-B5F2-F4736D91D8E3}">
      <dsp:nvSpPr>
        <dsp:cNvPr id="0" name=""/>
        <dsp:cNvSpPr/>
      </dsp:nvSpPr>
      <dsp:spPr>
        <a:xfrm>
          <a:off x="2623684" y="83365"/>
          <a:ext cx="2382437" cy="1429462"/>
        </a:xfrm>
        <a:prstGeom prst="rect">
          <a:avLst/>
        </a:prstGeom>
        <a:solidFill>
          <a:schemeClr val="accent4">
            <a:hueOff val="-73465"/>
            <a:satOff val="-704"/>
            <a:lumOff val="9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Labour</a:t>
          </a:r>
          <a:endParaRPr lang="en-US" sz="3200" kern="1200"/>
        </a:p>
      </dsp:txBody>
      <dsp:txXfrm>
        <a:off x="2623684" y="83365"/>
        <a:ext cx="2382437" cy="1429462"/>
      </dsp:txXfrm>
    </dsp:sp>
    <dsp:sp modelId="{7CDE976E-810D-E548-B157-3A2371B39821}">
      <dsp:nvSpPr>
        <dsp:cNvPr id="0" name=""/>
        <dsp:cNvSpPr/>
      </dsp:nvSpPr>
      <dsp:spPr>
        <a:xfrm>
          <a:off x="5244365" y="83365"/>
          <a:ext cx="2382437" cy="1429462"/>
        </a:xfrm>
        <a:prstGeom prst="rect">
          <a:avLst/>
        </a:prstGeom>
        <a:solidFill>
          <a:schemeClr val="accent4">
            <a:hueOff val="-146929"/>
            <a:satOff val="-1407"/>
            <a:lumOff val="19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Urban Planning</a:t>
          </a:r>
          <a:endParaRPr lang="en-US" sz="3200" kern="1200"/>
        </a:p>
      </dsp:txBody>
      <dsp:txXfrm>
        <a:off x="5244365" y="83365"/>
        <a:ext cx="2382437" cy="1429462"/>
      </dsp:txXfrm>
    </dsp:sp>
    <dsp:sp modelId="{23398734-E101-AA42-BE72-BFE98ABEBB52}">
      <dsp:nvSpPr>
        <dsp:cNvPr id="0" name=""/>
        <dsp:cNvSpPr/>
      </dsp:nvSpPr>
      <dsp:spPr>
        <a:xfrm>
          <a:off x="7865047" y="83365"/>
          <a:ext cx="2382437" cy="1429462"/>
        </a:xfrm>
        <a:prstGeom prst="rect">
          <a:avLst/>
        </a:prstGeom>
        <a:solidFill>
          <a:schemeClr val="accent4">
            <a:hueOff val="-220394"/>
            <a:satOff val="-2111"/>
            <a:lumOff val="28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Finance</a:t>
          </a:r>
          <a:endParaRPr lang="en-US" sz="3200" kern="1200"/>
        </a:p>
      </dsp:txBody>
      <dsp:txXfrm>
        <a:off x="7865047" y="83365"/>
        <a:ext cx="2382437" cy="1429462"/>
      </dsp:txXfrm>
    </dsp:sp>
    <dsp:sp modelId="{E75D2331-49D5-DC4C-9376-47BBE4EB9840}">
      <dsp:nvSpPr>
        <dsp:cNvPr id="0" name=""/>
        <dsp:cNvSpPr/>
      </dsp:nvSpPr>
      <dsp:spPr>
        <a:xfrm>
          <a:off x="3003" y="1751071"/>
          <a:ext cx="2382437" cy="1429462"/>
        </a:xfrm>
        <a:prstGeom prst="rect">
          <a:avLst/>
        </a:prstGeom>
        <a:solidFill>
          <a:schemeClr val="accent4">
            <a:hueOff val="-293858"/>
            <a:satOff val="-2814"/>
            <a:lumOff val="38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dirty="0"/>
            <a:t>Law and Order</a:t>
          </a:r>
          <a:endParaRPr lang="en-US" sz="3200" kern="1200" dirty="0"/>
        </a:p>
      </dsp:txBody>
      <dsp:txXfrm>
        <a:off x="3003" y="1751071"/>
        <a:ext cx="2382437" cy="1429462"/>
      </dsp:txXfrm>
    </dsp:sp>
    <dsp:sp modelId="{278956D2-8C67-6F4D-9CDA-55AFF06A2C81}">
      <dsp:nvSpPr>
        <dsp:cNvPr id="0" name=""/>
        <dsp:cNvSpPr/>
      </dsp:nvSpPr>
      <dsp:spPr>
        <a:xfrm>
          <a:off x="2623684" y="1751071"/>
          <a:ext cx="2382437" cy="1429462"/>
        </a:xfrm>
        <a:prstGeom prst="rect">
          <a:avLst/>
        </a:prstGeom>
        <a:solidFill>
          <a:schemeClr val="accent4">
            <a:hueOff val="-367323"/>
            <a:satOff val="-3518"/>
            <a:lumOff val="47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Housing and Land</a:t>
          </a:r>
          <a:endParaRPr lang="en-US" sz="3200" kern="1200"/>
        </a:p>
      </dsp:txBody>
      <dsp:txXfrm>
        <a:off x="2623684" y="1751071"/>
        <a:ext cx="2382437" cy="1429462"/>
      </dsp:txXfrm>
    </dsp:sp>
    <dsp:sp modelId="{DFF69238-DEFE-2D48-A46B-D14772ABB8C4}">
      <dsp:nvSpPr>
        <dsp:cNvPr id="0" name=""/>
        <dsp:cNvSpPr/>
      </dsp:nvSpPr>
      <dsp:spPr>
        <a:xfrm>
          <a:off x="5244365" y="1751071"/>
          <a:ext cx="2382437" cy="1429462"/>
        </a:xfrm>
        <a:prstGeom prst="rect">
          <a:avLst/>
        </a:prstGeom>
        <a:solidFill>
          <a:schemeClr val="accent4">
            <a:hueOff val="-440787"/>
            <a:satOff val="-4221"/>
            <a:lumOff val="57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Recreation</a:t>
          </a:r>
          <a:endParaRPr lang="en-US" sz="3200" kern="1200"/>
        </a:p>
      </dsp:txBody>
      <dsp:txXfrm>
        <a:off x="5244365" y="1751071"/>
        <a:ext cx="2382437" cy="1429462"/>
      </dsp:txXfrm>
    </dsp:sp>
    <dsp:sp modelId="{DE75A3FB-0351-0746-B3AA-A186D9A47EF9}">
      <dsp:nvSpPr>
        <dsp:cNvPr id="0" name=""/>
        <dsp:cNvSpPr/>
      </dsp:nvSpPr>
      <dsp:spPr>
        <a:xfrm>
          <a:off x="7865047" y="1751071"/>
          <a:ext cx="2382437" cy="1429462"/>
        </a:xfrm>
        <a:prstGeom prst="rect">
          <a:avLst/>
        </a:prstGeom>
        <a:solidFill>
          <a:schemeClr val="accent4">
            <a:hueOff val="-514252"/>
            <a:satOff val="-4925"/>
            <a:lumOff val="66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Public Health</a:t>
          </a:r>
          <a:endParaRPr lang="en-US" sz="3200" kern="1200"/>
        </a:p>
      </dsp:txBody>
      <dsp:txXfrm>
        <a:off x="7865047" y="1751071"/>
        <a:ext cx="2382437" cy="1429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95B49-72E1-451C-9411-B1D3A35DCECC}">
      <dsp:nvSpPr>
        <dsp:cNvPr id="0" name=""/>
        <dsp:cNvSpPr/>
      </dsp:nvSpPr>
      <dsp:spPr>
        <a:xfrm>
          <a:off x="0" y="887928"/>
          <a:ext cx="6103937" cy="16392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2D0F5-8C37-432B-9163-BD72151CEFB1}">
      <dsp:nvSpPr>
        <dsp:cNvPr id="0" name=""/>
        <dsp:cNvSpPr/>
      </dsp:nvSpPr>
      <dsp:spPr>
        <a:xfrm>
          <a:off x="495873" y="1256760"/>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B7BCC3-23B1-41F5-9BA8-1D094F9D57E7}">
      <dsp:nvSpPr>
        <dsp:cNvPr id="0" name=""/>
        <dsp:cNvSpPr/>
      </dsp:nvSpPr>
      <dsp:spPr>
        <a:xfrm>
          <a:off x="1893336" y="887928"/>
          <a:ext cx="4210600" cy="163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8" tIns="173488" rIns="173488" bIns="173488" numCol="1" spcCol="1270" anchor="ctr" anchorCtr="0">
          <a:noAutofit/>
        </a:bodyPr>
        <a:lstStyle/>
        <a:p>
          <a:pPr marL="0" lvl="0" indent="0" algn="l" defTabSz="1066800">
            <a:lnSpc>
              <a:spcPct val="90000"/>
            </a:lnSpc>
            <a:spcBef>
              <a:spcPct val="0"/>
            </a:spcBef>
            <a:spcAft>
              <a:spcPct val="35000"/>
            </a:spcAft>
            <a:buNone/>
          </a:pPr>
          <a:r>
            <a:rPr lang="en-US" sz="2400" b="0" i="0" kern="1200" dirty="0"/>
            <a:t>We can use domain-specific data.</a:t>
          </a:r>
          <a:endParaRPr lang="en-US" sz="2400" kern="1200" dirty="0"/>
        </a:p>
      </dsp:txBody>
      <dsp:txXfrm>
        <a:off x="1893336" y="887928"/>
        <a:ext cx="4210600" cy="1639252"/>
      </dsp:txXfrm>
    </dsp:sp>
    <dsp:sp modelId="{D91F4B40-9257-47E2-99A0-CB2531E19F1A}">
      <dsp:nvSpPr>
        <dsp:cNvPr id="0" name=""/>
        <dsp:cNvSpPr/>
      </dsp:nvSpPr>
      <dsp:spPr>
        <a:xfrm>
          <a:off x="0" y="2936994"/>
          <a:ext cx="6103937" cy="16392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E04721-9D33-4027-B160-2E59A3D5A7E5}">
      <dsp:nvSpPr>
        <dsp:cNvPr id="0" name=""/>
        <dsp:cNvSpPr/>
      </dsp:nvSpPr>
      <dsp:spPr>
        <a:xfrm>
          <a:off x="495873" y="3305825"/>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10DFFC-3641-4876-B3E2-6B7825E86DD7}">
      <dsp:nvSpPr>
        <dsp:cNvPr id="0" name=""/>
        <dsp:cNvSpPr/>
      </dsp:nvSpPr>
      <dsp:spPr>
        <a:xfrm>
          <a:off x="1893336" y="2936994"/>
          <a:ext cx="4210600" cy="163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8" tIns="173488" rIns="173488" bIns="173488" numCol="1" spcCol="1270" anchor="ctr" anchorCtr="0">
          <a:noAutofit/>
        </a:bodyPr>
        <a:lstStyle/>
        <a:p>
          <a:pPr marL="0" lvl="0" indent="0" algn="l" defTabSz="1066800">
            <a:lnSpc>
              <a:spcPct val="90000"/>
            </a:lnSpc>
            <a:spcBef>
              <a:spcPct val="0"/>
            </a:spcBef>
            <a:spcAft>
              <a:spcPct val="35000"/>
            </a:spcAft>
            <a:buNone/>
          </a:pPr>
          <a:r>
            <a:rPr lang="en-US" sz="2400" b="0" i="0" kern="1200" dirty="0"/>
            <a:t>However, this often requires re-training or additional training of the model.</a:t>
          </a:r>
          <a:endParaRPr lang="en-US" sz="2400" kern="1200" dirty="0"/>
        </a:p>
      </dsp:txBody>
      <dsp:txXfrm>
        <a:off x="1893336" y="2936994"/>
        <a:ext cx="4210600" cy="16392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5" name="Google Shape;12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5" name="Google Shape;130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1" name="Google Shape;133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9" name="Google Shape;135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7" name="Google Shape;136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8" name="Google Shape;140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6" name="Google Shape;156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3" name="Google Shape;157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9" name="Google Shape;160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6" name="Google Shape;162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3" name="Google Shape;163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0" name="Google Shape;164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7" name="Google Shape;164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8" name="Google Shape;165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7" name="Google Shape;171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6" name="Google Shape;172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5" name="Google Shape;173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2" name="Google Shape;174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0" name="Google Shape;175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7" name="Google Shape;175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4" name="Google Shape;176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1" name="Google Shape;177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7" name="Google Shape;178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9EA9E-7711-4043-8B4E-4262F798463B}" type="slidenum">
              <a:rPr lang="en-US" smtClean="0"/>
              <a:t>6</a:t>
            </a:fld>
            <a:endParaRPr lang="en-US"/>
          </a:p>
        </p:txBody>
      </p:sp>
    </p:spTree>
    <p:extLst>
      <p:ext uri="{BB962C8B-B14F-4D97-AF65-F5344CB8AC3E}">
        <p14:creationId xmlns:p14="http://schemas.microsoft.com/office/powerpoint/2010/main" val="802099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4" name="Google Shape;179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1" name="Google Shape;180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5" name="Google Shape;181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2" name="Google Shape;183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7" name="Google Shape;186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6" name="Google Shape;187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0" name="Google Shape;142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270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7" name="Google Shape;142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1087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35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9EA9E-7711-4043-8B4E-4262F798463B}" type="slidenum">
              <a:rPr lang="en-US" smtClean="0"/>
              <a:t>7</a:t>
            </a:fld>
            <a:endParaRPr lang="en-US"/>
          </a:p>
        </p:txBody>
      </p:sp>
    </p:spTree>
    <p:extLst>
      <p:ext uri="{BB962C8B-B14F-4D97-AF65-F5344CB8AC3E}">
        <p14:creationId xmlns:p14="http://schemas.microsoft.com/office/powerpoint/2010/main" val="4686955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9" name="Google Shape;144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743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4" name="Google Shape;146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916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0" name="Google Shape;147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311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0" name="Google Shape;153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302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7" name="Google Shape;153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2827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4" name="Google Shape;154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149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1" name="Google Shape;155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451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7" name="Google Shape;155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6757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567be184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567be184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815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567be184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567be184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166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728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567be184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567be184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822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567be184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567be184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845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1" name="Google Shape;1891;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6" name="Google Shape;193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1" name="Google Shape;2131;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6" name="Google Shape;2146;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1" name="Google Shape;216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9" name="Google Shape;2169;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95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7" name="Google Shape;106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985813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43CF5-EB41-2449-9C29-DEE0AAD1A1C7}" type="slidenum">
              <a:rPr lang="en-US" smtClean="0"/>
              <a:t>16</a:t>
            </a:fld>
            <a:endParaRPr lang="en-US"/>
          </a:p>
        </p:txBody>
      </p:sp>
    </p:spTree>
    <p:extLst>
      <p:ext uri="{BB962C8B-B14F-4D97-AF65-F5344CB8AC3E}">
        <p14:creationId xmlns:p14="http://schemas.microsoft.com/office/powerpoint/2010/main" val="159489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98"/>
          <p:cNvGrpSpPr/>
          <p:nvPr/>
        </p:nvGrpSpPr>
        <p:grpSpPr>
          <a:xfrm>
            <a:off x="6201388" y="0"/>
            <a:ext cx="5990612" cy="6858001"/>
            <a:chOff x="6201388" y="0"/>
            <a:chExt cx="5990612" cy="6858001"/>
          </a:xfrm>
        </p:grpSpPr>
        <p:sp>
          <p:nvSpPr>
            <p:cNvPr id="17" name="Google Shape;17;p98"/>
            <p:cNvSpPr/>
            <p:nvPr/>
          </p:nvSpPr>
          <p:spPr>
            <a:xfrm>
              <a:off x="6201388"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98"/>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98"/>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98"/>
            <p:cNvSpPr/>
            <p:nvPr/>
          </p:nvSpPr>
          <p:spPr>
            <a:xfrm>
              <a:off x="7564253"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 name="Google Shape;21;p98"/>
            <p:cNvSpPr/>
            <p:nvPr/>
          </p:nvSpPr>
          <p:spPr>
            <a:xfrm>
              <a:off x="7564253" y="217788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 name="Google Shape;22;p98"/>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98"/>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98"/>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98"/>
            <p:cNvSpPr/>
            <p:nvPr/>
          </p:nvSpPr>
          <p:spPr>
            <a:xfrm>
              <a:off x="8927118"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 name="Google Shape;26;p98"/>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 name="Google Shape;27;p98"/>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 name="Google Shape;28;p98"/>
            <p:cNvSpPr/>
            <p:nvPr/>
          </p:nvSpPr>
          <p:spPr>
            <a:xfrm>
              <a:off x="8927118"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 name="Google Shape;29;p98"/>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 name="Google Shape;30;p98"/>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 name="Google Shape;31;p98"/>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Google Shape;32;p98"/>
            <p:cNvSpPr/>
            <p:nvPr/>
          </p:nvSpPr>
          <p:spPr>
            <a:xfrm>
              <a:off x="10289984"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98"/>
            <p:cNvSpPr/>
            <p:nvPr/>
          </p:nvSpPr>
          <p:spPr>
            <a:xfrm>
              <a:off x="10289984"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 name="Google Shape;34;p98"/>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98"/>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 name="Google Shape;36;p98"/>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 name="Google Shape;37;p98"/>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8" name="Google Shape;38;p98"/>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9" name="Google Shape;39;p98"/>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 name="Google Shape;40;p98"/>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41" name="Google Shape;41;p98"/>
          <p:cNvSpPr txBox="1">
            <a:spLocks noGrp="1"/>
          </p:cNvSpPr>
          <p:nvPr>
            <p:ph type="ctrTitle"/>
          </p:nvPr>
        </p:nvSpPr>
        <p:spPr>
          <a:xfrm>
            <a:off x="565150" y="768334"/>
            <a:ext cx="5066001" cy="286640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8"/>
          <p:cNvSpPr txBox="1">
            <a:spLocks noGrp="1"/>
          </p:cNvSpPr>
          <p:nvPr>
            <p:ph type="subTitle" idx="1"/>
          </p:nvPr>
        </p:nvSpPr>
        <p:spPr>
          <a:xfrm>
            <a:off x="565150" y="4283239"/>
            <a:ext cx="5066001" cy="147517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900"/>
              </a:spcBef>
              <a:spcAft>
                <a:spcPts val="0"/>
              </a:spcAft>
              <a:buClr>
                <a:schemeClr val="dk1"/>
              </a:buClr>
              <a:buSzPts val="2000"/>
              <a:buNone/>
              <a:defRPr sz="2000"/>
            </a:lvl1pPr>
            <a:lvl2pPr lvl="1" algn="ctr">
              <a:lnSpc>
                <a:spcPct val="100000"/>
              </a:lnSpc>
              <a:spcBef>
                <a:spcPts val="900"/>
              </a:spcBef>
              <a:spcAft>
                <a:spcPts val="0"/>
              </a:spcAft>
              <a:buClr>
                <a:schemeClr val="dk1"/>
              </a:buClr>
              <a:buSzPts val="2000"/>
              <a:buNone/>
              <a:defRPr sz="2000"/>
            </a:lvl2pPr>
            <a:lvl3pPr lvl="2" algn="ctr">
              <a:lnSpc>
                <a:spcPct val="100000"/>
              </a:lnSpc>
              <a:spcBef>
                <a:spcPts val="900"/>
              </a:spcBef>
              <a:spcAft>
                <a:spcPts val="0"/>
              </a:spcAft>
              <a:buClr>
                <a:schemeClr val="dk1"/>
              </a:buClr>
              <a:buSzPts val="1800"/>
              <a:buNone/>
              <a:defRPr sz="1800"/>
            </a:lvl3pPr>
            <a:lvl4pPr lvl="3" algn="ctr">
              <a:lnSpc>
                <a:spcPct val="100000"/>
              </a:lnSpc>
              <a:spcBef>
                <a:spcPts val="900"/>
              </a:spcBef>
              <a:spcAft>
                <a:spcPts val="0"/>
              </a:spcAft>
              <a:buClr>
                <a:schemeClr val="dk1"/>
              </a:buClr>
              <a:buSzPts val="1600"/>
              <a:buNone/>
              <a:defRPr sz="1600"/>
            </a:lvl4pPr>
            <a:lvl5pPr lvl="4" algn="ctr">
              <a:lnSpc>
                <a:spcPct val="100000"/>
              </a:lnSpc>
              <a:spcBef>
                <a:spcPts val="9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3" name="Google Shape;43;p98"/>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8"/>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45" name="Google Shape;45;p98"/>
          <p:cNvSpPr txBox="1">
            <a:spLocks noGrp="1"/>
          </p:cNvSpPr>
          <p:nvPr>
            <p:ph type="sldNum" idx="12"/>
          </p:nvPr>
        </p:nvSpPr>
        <p:spPr>
          <a:xfrm>
            <a:off x="4817335"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98"/>
          <p:cNvCxnSpPr/>
          <p:nvPr/>
        </p:nvCxnSpPr>
        <p:spPr>
          <a:xfrm>
            <a:off x="565150" y="6087110"/>
            <a:ext cx="5066001"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4"/>
        <p:cNvGrpSpPr/>
        <p:nvPr/>
      </p:nvGrpSpPr>
      <p:grpSpPr>
        <a:xfrm>
          <a:off x="0" y="0"/>
          <a:ext cx="0" cy="0"/>
          <a:chOff x="0" y="0"/>
          <a:chExt cx="0" cy="0"/>
        </a:xfrm>
      </p:grpSpPr>
      <p:grpSp>
        <p:nvGrpSpPr>
          <p:cNvPr id="205" name="Google Shape;205;p111"/>
          <p:cNvGrpSpPr/>
          <p:nvPr/>
        </p:nvGrpSpPr>
        <p:grpSpPr>
          <a:xfrm>
            <a:off x="10290315" y="0"/>
            <a:ext cx="1901686" cy="6858000"/>
            <a:chOff x="10290315" y="0"/>
            <a:chExt cx="1901686" cy="6858000"/>
          </a:xfrm>
        </p:grpSpPr>
        <p:sp>
          <p:nvSpPr>
            <p:cNvPr id="206" name="Google Shape;206;p111"/>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111"/>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111"/>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111"/>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111"/>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111"/>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12" name="Google Shape;212;p111"/>
          <p:cNvSpPr txBox="1">
            <a:spLocks noGrp="1"/>
          </p:cNvSpPr>
          <p:nvPr>
            <p:ph type="title"/>
          </p:nvPr>
        </p:nvSpPr>
        <p:spPr>
          <a:xfrm rot="5400000">
            <a:off x="7692050" y="2234675"/>
            <a:ext cx="4784598" cy="226850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111"/>
          <p:cNvSpPr txBox="1">
            <a:spLocks noGrp="1"/>
          </p:cNvSpPr>
          <p:nvPr>
            <p:ph type="body" idx="1"/>
          </p:nvPr>
        </p:nvSpPr>
        <p:spPr>
          <a:xfrm rot="5400000">
            <a:off x="2304880" y="-763100"/>
            <a:ext cx="4784598" cy="826405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Clr>
                <a:schemeClr val="dk1"/>
              </a:buClr>
              <a:buSzPts val="1800"/>
              <a:buChar char="•"/>
              <a:defRPr/>
            </a:lvl1pPr>
            <a:lvl2pPr marL="914400" lvl="1" indent="-342900" algn="l">
              <a:lnSpc>
                <a:spcPct val="100000"/>
              </a:lnSpc>
              <a:spcBef>
                <a:spcPts val="900"/>
              </a:spcBef>
              <a:spcAft>
                <a:spcPts val="0"/>
              </a:spcAft>
              <a:buClr>
                <a:schemeClr val="dk1"/>
              </a:buClr>
              <a:buSzPts val="1800"/>
              <a:buChar char="•"/>
              <a:defRPr/>
            </a:lvl2pPr>
            <a:lvl3pPr marL="1371600" lvl="2" indent="-342900" algn="l">
              <a:lnSpc>
                <a:spcPct val="100000"/>
              </a:lnSpc>
              <a:spcBef>
                <a:spcPts val="900"/>
              </a:spcBef>
              <a:spcAft>
                <a:spcPts val="0"/>
              </a:spcAft>
              <a:buClr>
                <a:schemeClr val="dk1"/>
              </a:buClr>
              <a:buSzPts val="1800"/>
              <a:buChar char="•"/>
              <a:defRPr/>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111"/>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111"/>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216" name="Google Shape;216;p111"/>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17" name="Google Shape;217;p111"/>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4"/>
        <p:cNvGrpSpPr/>
        <p:nvPr/>
      </p:nvGrpSpPr>
      <p:grpSpPr>
        <a:xfrm>
          <a:off x="0" y="0"/>
          <a:ext cx="0" cy="0"/>
          <a:chOff x="0" y="0"/>
          <a:chExt cx="0" cy="0"/>
        </a:xfrm>
      </p:grpSpPr>
      <p:grpSp>
        <p:nvGrpSpPr>
          <p:cNvPr id="225" name="Google Shape;225;p101"/>
          <p:cNvGrpSpPr/>
          <p:nvPr/>
        </p:nvGrpSpPr>
        <p:grpSpPr>
          <a:xfrm>
            <a:off x="8928528" y="0"/>
            <a:ext cx="3263472" cy="6858000"/>
            <a:chOff x="8928528" y="0"/>
            <a:chExt cx="3263472" cy="6858000"/>
          </a:xfrm>
        </p:grpSpPr>
        <p:sp>
          <p:nvSpPr>
            <p:cNvPr id="226" name="Google Shape;226;p101"/>
            <p:cNvSpPr/>
            <p:nvPr/>
          </p:nvSpPr>
          <p:spPr>
            <a:xfrm>
              <a:off x="8928528" y="806362"/>
              <a:ext cx="1130724" cy="1130723"/>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7" name="Google Shape;227;p101"/>
            <p:cNvSpPr/>
            <p:nvPr/>
          </p:nvSpPr>
          <p:spPr>
            <a:xfrm>
              <a:off x="8928528" y="0"/>
              <a:ext cx="1130724" cy="565573"/>
            </a:xfrm>
            <a:custGeom>
              <a:avLst/>
              <a:gdLst/>
              <a:ahLst/>
              <a:cxnLst/>
              <a:rect l="l" t="t" r="r" b="b"/>
              <a:pathLst>
                <a:path w="1130724" h="565573" extrusionOk="0">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8" name="Google Shape;228;p101"/>
            <p:cNvSpPr/>
            <p:nvPr/>
          </p:nvSpPr>
          <p:spPr>
            <a:xfrm>
              <a:off x="10291391" y="6292417"/>
              <a:ext cx="1130724" cy="565583"/>
            </a:xfrm>
            <a:custGeom>
              <a:avLst/>
              <a:gdLst/>
              <a:ahLst/>
              <a:cxnLst/>
              <a:rect l="l" t="t" r="r" b="b"/>
              <a:pathLst>
                <a:path w="1130724" h="565583" extrusionOk="0">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9" name="Google Shape;229;p101"/>
            <p:cNvSpPr/>
            <p:nvPr/>
          </p:nvSpPr>
          <p:spPr>
            <a:xfrm>
              <a:off x="10291392" y="3549390"/>
              <a:ext cx="1130724" cy="1130723"/>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0" name="Google Shape;230;p101"/>
            <p:cNvSpPr/>
            <p:nvPr/>
          </p:nvSpPr>
          <p:spPr>
            <a:xfrm>
              <a:off x="10291392" y="2177876"/>
              <a:ext cx="1130724" cy="1130723"/>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p101"/>
            <p:cNvSpPr/>
            <p:nvPr/>
          </p:nvSpPr>
          <p:spPr>
            <a:xfrm>
              <a:off x="10291392" y="806363"/>
              <a:ext cx="1130724" cy="11307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2" name="Google Shape;232;p101"/>
            <p:cNvSpPr/>
            <p:nvPr/>
          </p:nvSpPr>
          <p:spPr>
            <a:xfrm>
              <a:off x="10291392"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3" name="Google Shape;233;p101"/>
            <p:cNvSpPr/>
            <p:nvPr/>
          </p:nvSpPr>
          <p:spPr>
            <a:xfrm>
              <a:off x="11654256" y="6295201"/>
              <a:ext cx="537744" cy="562799"/>
            </a:xfrm>
            <a:custGeom>
              <a:avLst/>
              <a:gdLst/>
              <a:ahLst/>
              <a:cxnLst/>
              <a:rect l="l" t="t" r="r" b="b"/>
              <a:pathLst>
                <a:path w="537744" h="562799" extrusionOk="0">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4" name="Google Shape;234;p101"/>
            <p:cNvSpPr/>
            <p:nvPr/>
          </p:nvSpPr>
          <p:spPr>
            <a:xfrm>
              <a:off x="11654256" y="4923687"/>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5" name="Google Shape;235;p101"/>
            <p:cNvSpPr/>
            <p:nvPr/>
          </p:nvSpPr>
          <p:spPr>
            <a:xfrm>
              <a:off x="11654256" y="3552173"/>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6" name="Google Shape;236;p101"/>
            <p:cNvSpPr/>
            <p:nvPr/>
          </p:nvSpPr>
          <p:spPr>
            <a:xfrm>
              <a:off x="11654256" y="2180659"/>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7" name="Google Shape;237;p101"/>
            <p:cNvSpPr/>
            <p:nvPr/>
          </p:nvSpPr>
          <p:spPr>
            <a:xfrm>
              <a:off x="11654256" y="809146"/>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8" name="Google Shape;238;p101"/>
            <p:cNvSpPr/>
            <p:nvPr/>
          </p:nvSpPr>
          <p:spPr>
            <a:xfrm>
              <a:off x="11654256" y="0"/>
              <a:ext cx="537744" cy="562788"/>
            </a:xfrm>
            <a:custGeom>
              <a:avLst/>
              <a:gdLst/>
              <a:ahLst/>
              <a:cxnLst/>
              <a:rect l="l" t="t" r="r" b="b"/>
              <a:pathLst>
                <a:path w="537744" h="562788" extrusionOk="0">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39" name="Google Shape;239;p101"/>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101"/>
          <p:cNvSpPr txBox="1">
            <a:spLocks noGrp="1"/>
          </p:cNvSpPr>
          <p:nvPr>
            <p:ph type="body" idx="1"/>
          </p:nvPr>
        </p:nvSpPr>
        <p:spPr>
          <a:xfrm>
            <a:off x="565150" y="2160016"/>
            <a:ext cx="7335835" cy="36012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Clr>
                <a:schemeClr val="lt1"/>
              </a:buClr>
              <a:buSzPts val="1800"/>
              <a:buChar char="•"/>
              <a:defRPr/>
            </a:lvl1pPr>
            <a:lvl2pPr marL="914400" lvl="1" indent="-342900" algn="l">
              <a:lnSpc>
                <a:spcPct val="100000"/>
              </a:lnSpc>
              <a:spcBef>
                <a:spcPts val="900"/>
              </a:spcBef>
              <a:spcAft>
                <a:spcPts val="0"/>
              </a:spcAft>
              <a:buClr>
                <a:schemeClr val="lt1"/>
              </a:buClr>
              <a:buSzPts val="1800"/>
              <a:buChar char="•"/>
              <a:defRPr/>
            </a:lvl2pPr>
            <a:lvl3pPr marL="1371600" lvl="2" indent="-342900" algn="l">
              <a:lnSpc>
                <a:spcPct val="100000"/>
              </a:lnSpc>
              <a:spcBef>
                <a:spcPts val="900"/>
              </a:spcBef>
              <a:spcAft>
                <a:spcPts val="0"/>
              </a:spcAft>
              <a:buClr>
                <a:schemeClr val="lt1"/>
              </a:buClr>
              <a:buSzPts val="1800"/>
              <a:buChar char="•"/>
              <a:defRPr/>
            </a:lvl3pPr>
            <a:lvl4pPr marL="1828800" lvl="3" indent="-342900" algn="l">
              <a:lnSpc>
                <a:spcPct val="100000"/>
              </a:lnSpc>
              <a:spcBef>
                <a:spcPts val="900"/>
              </a:spcBef>
              <a:spcAft>
                <a:spcPts val="0"/>
              </a:spcAft>
              <a:buClr>
                <a:schemeClr val="lt1"/>
              </a:buClr>
              <a:buSzPts val="1800"/>
              <a:buChar char="•"/>
              <a:defRPr/>
            </a:lvl4pPr>
            <a:lvl5pPr marL="2286000" lvl="4" indent="-342900" algn="l">
              <a:lnSpc>
                <a:spcPct val="100000"/>
              </a:lnSpc>
              <a:spcBef>
                <a:spcPts val="9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1" name="Google Shape;241;p101"/>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101"/>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243" name="Google Shape;243;p101"/>
          <p:cNvSpPr txBox="1">
            <a:spLocks noGrp="1"/>
          </p:cNvSpPr>
          <p:nvPr>
            <p:ph type="sldNum" idx="12"/>
          </p:nvPr>
        </p:nvSpPr>
        <p:spPr>
          <a:xfrm>
            <a:off x="7087169"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44" name="Google Shape;244;p101"/>
          <p:cNvCxnSpPr/>
          <p:nvPr/>
        </p:nvCxnSpPr>
        <p:spPr>
          <a:xfrm>
            <a:off x="565150" y="6087110"/>
            <a:ext cx="7335835"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5"/>
        <p:cNvGrpSpPr/>
        <p:nvPr/>
      </p:nvGrpSpPr>
      <p:grpSpPr>
        <a:xfrm>
          <a:off x="0" y="0"/>
          <a:ext cx="0" cy="0"/>
          <a:chOff x="0" y="0"/>
          <a:chExt cx="0" cy="0"/>
        </a:xfrm>
      </p:grpSpPr>
      <p:grpSp>
        <p:nvGrpSpPr>
          <p:cNvPr id="246" name="Google Shape;246;p103"/>
          <p:cNvGrpSpPr/>
          <p:nvPr/>
        </p:nvGrpSpPr>
        <p:grpSpPr>
          <a:xfrm>
            <a:off x="6201388" y="0"/>
            <a:ext cx="5990612" cy="6858001"/>
            <a:chOff x="6201388" y="0"/>
            <a:chExt cx="5990612" cy="6858001"/>
          </a:xfrm>
        </p:grpSpPr>
        <p:sp>
          <p:nvSpPr>
            <p:cNvPr id="247" name="Google Shape;247;p103"/>
            <p:cNvSpPr/>
            <p:nvPr/>
          </p:nvSpPr>
          <p:spPr>
            <a:xfrm>
              <a:off x="6201388"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8" name="Google Shape;248;p103"/>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9" name="Google Shape;249;p103"/>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0" name="Google Shape;250;p103"/>
            <p:cNvSpPr/>
            <p:nvPr/>
          </p:nvSpPr>
          <p:spPr>
            <a:xfrm>
              <a:off x="7564253"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1" name="Google Shape;251;p103"/>
            <p:cNvSpPr/>
            <p:nvPr/>
          </p:nvSpPr>
          <p:spPr>
            <a:xfrm>
              <a:off x="7564253" y="2177881"/>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2" name="Google Shape;252;p103"/>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3" name="Google Shape;253;p103"/>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4" name="Google Shape;254;p103"/>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5" name="Google Shape;255;p103"/>
            <p:cNvSpPr/>
            <p:nvPr/>
          </p:nvSpPr>
          <p:spPr>
            <a:xfrm>
              <a:off x="8927118" y="4920911"/>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6" name="Google Shape;256;p103"/>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7" name="Google Shape;257;p103"/>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8" name="Google Shape;258;p103"/>
            <p:cNvSpPr/>
            <p:nvPr/>
          </p:nvSpPr>
          <p:spPr>
            <a:xfrm>
              <a:off x="8927118" y="80636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9" name="Google Shape;259;p103"/>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0" name="Google Shape;260;p103"/>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1" name="Google Shape;261;p103"/>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2" name="Google Shape;262;p103"/>
            <p:cNvSpPr/>
            <p:nvPr/>
          </p:nvSpPr>
          <p:spPr>
            <a:xfrm>
              <a:off x="10289984"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3" name="Google Shape;263;p103"/>
            <p:cNvSpPr/>
            <p:nvPr/>
          </p:nvSpPr>
          <p:spPr>
            <a:xfrm>
              <a:off x="10289984" y="80636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4" name="Google Shape;264;p103"/>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5" name="Google Shape;265;p103"/>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6" name="Google Shape;266;p103"/>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7" name="Google Shape;267;p103"/>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8" name="Google Shape;268;p103"/>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9" name="Google Shape;269;p103"/>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0" name="Google Shape;270;p103"/>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71" name="Google Shape;271;p103"/>
          <p:cNvSpPr txBox="1">
            <a:spLocks noGrp="1"/>
          </p:cNvSpPr>
          <p:nvPr>
            <p:ph type="title"/>
          </p:nvPr>
        </p:nvSpPr>
        <p:spPr>
          <a:xfrm>
            <a:off x="565150" y="768351"/>
            <a:ext cx="5066001" cy="233476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103"/>
          <p:cNvSpPr txBox="1">
            <a:spLocks noGrp="1"/>
          </p:cNvSpPr>
          <p:nvPr>
            <p:ph type="body" idx="1"/>
          </p:nvPr>
        </p:nvSpPr>
        <p:spPr>
          <a:xfrm>
            <a:off x="565150" y="4255453"/>
            <a:ext cx="5066001"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Clr>
                <a:schemeClr val="dk1"/>
              </a:buClr>
              <a:buSzPts val="2400"/>
              <a:buNone/>
              <a:defRPr sz="2400">
                <a:solidFill>
                  <a:schemeClr val="dk1"/>
                </a:solidFill>
              </a:defRPr>
            </a:lvl1pPr>
            <a:lvl2pPr marL="914400" lvl="1" indent="-228600" algn="l">
              <a:lnSpc>
                <a:spcPct val="100000"/>
              </a:lnSpc>
              <a:spcBef>
                <a:spcPts val="900"/>
              </a:spcBef>
              <a:spcAft>
                <a:spcPts val="0"/>
              </a:spcAft>
              <a:buClr>
                <a:schemeClr val="lt1"/>
              </a:buClr>
              <a:buSzPts val="2000"/>
              <a:buNone/>
              <a:defRPr sz="2000">
                <a:solidFill>
                  <a:schemeClr val="lt1"/>
                </a:solidFill>
              </a:defRPr>
            </a:lvl2pPr>
            <a:lvl3pPr marL="1371600" lvl="2" indent="-228600" algn="l">
              <a:lnSpc>
                <a:spcPct val="100000"/>
              </a:lnSpc>
              <a:spcBef>
                <a:spcPts val="900"/>
              </a:spcBef>
              <a:spcAft>
                <a:spcPts val="0"/>
              </a:spcAft>
              <a:buClr>
                <a:schemeClr val="lt1"/>
              </a:buClr>
              <a:buSzPts val="1800"/>
              <a:buNone/>
              <a:defRPr sz="1800">
                <a:solidFill>
                  <a:schemeClr val="lt1"/>
                </a:solidFill>
              </a:defRPr>
            </a:lvl3pPr>
            <a:lvl4pPr marL="1828800" lvl="3" indent="-228600" algn="l">
              <a:lnSpc>
                <a:spcPct val="100000"/>
              </a:lnSpc>
              <a:spcBef>
                <a:spcPts val="900"/>
              </a:spcBef>
              <a:spcAft>
                <a:spcPts val="0"/>
              </a:spcAft>
              <a:buClr>
                <a:schemeClr val="lt1"/>
              </a:buClr>
              <a:buSzPts val="1600"/>
              <a:buNone/>
              <a:defRPr sz="1600">
                <a:solidFill>
                  <a:schemeClr val="lt1"/>
                </a:solidFill>
              </a:defRPr>
            </a:lvl4pPr>
            <a:lvl5pPr marL="2286000" lvl="4" indent="-228600" algn="l">
              <a:lnSpc>
                <a:spcPct val="100000"/>
              </a:lnSpc>
              <a:spcBef>
                <a:spcPts val="9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3" name="Google Shape;273;p103"/>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103"/>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275" name="Google Shape;275;p103"/>
          <p:cNvSpPr txBox="1">
            <a:spLocks noGrp="1"/>
          </p:cNvSpPr>
          <p:nvPr>
            <p:ph type="sldNum" idx="12"/>
          </p:nvPr>
        </p:nvSpPr>
        <p:spPr>
          <a:xfrm>
            <a:off x="4817335"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76" name="Google Shape;276;p103"/>
          <p:cNvCxnSpPr/>
          <p:nvPr/>
        </p:nvCxnSpPr>
        <p:spPr>
          <a:xfrm>
            <a:off x="565150" y="6087110"/>
            <a:ext cx="5066001"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grpSp>
        <p:nvGrpSpPr>
          <p:cNvPr id="48" name="Google Shape;48;p99"/>
          <p:cNvGrpSpPr/>
          <p:nvPr/>
        </p:nvGrpSpPr>
        <p:grpSpPr>
          <a:xfrm>
            <a:off x="8928528" y="0"/>
            <a:ext cx="3263472" cy="6858000"/>
            <a:chOff x="8928528" y="0"/>
            <a:chExt cx="3263472" cy="6858000"/>
          </a:xfrm>
        </p:grpSpPr>
        <p:sp>
          <p:nvSpPr>
            <p:cNvPr id="49" name="Google Shape;49;p99"/>
            <p:cNvSpPr/>
            <p:nvPr/>
          </p:nvSpPr>
          <p:spPr>
            <a:xfrm>
              <a:off x="8928528" y="806362"/>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0" name="Google Shape;50;p99"/>
            <p:cNvSpPr/>
            <p:nvPr/>
          </p:nvSpPr>
          <p:spPr>
            <a:xfrm>
              <a:off x="8928528" y="0"/>
              <a:ext cx="1130724" cy="565573"/>
            </a:xfrm>
            <a:custGeom>
              <a:avLst/>
              <a:gdLst/>
              <a:ahLst/>
              <a:cxnLst/>
              <a:rect l="l" t="t" r="r" b="b"/>
              <a:pathLst>
                <a:path w="1130724" h="565573" extrusionOk="0">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 name="Google Shape;51;p99"/>
            <p:cNvSpPr/>
            <p:nvPr/>
          </p:nvSpPr>
          <p:spPr>
            <a:xfrm>
              <a:off x="10291391" y="6292417"/>
              <a:ext cx="1130724" cy="565583"/>
            </a:xfrm>
            <a:custGeom>
              <a:avLst/>
              <a:gdLst/>
              <a:ahLst/>
              <a:cxnLst/>
              <a:rect l="l" t="t" r="r" b="b"/>
              <a:pathLst>
                <a:path w="1130724" h="565583" extrusionOk="0">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 name="Google Shape;52;p99"/>
            <p:cNvSpPr/>
            <p:nvPr/>
          </p:nvSpPr>
          <p:spPr>
            <a:xfrm>
              <a:off x="10291392" y="3549390"/>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3" name="Google Shape;53;p99"/>
            <p:cNvSpPr/>
            <p:nvPr/>
          </p:nvSpPr>
          <p:spPr>
            <a:xfrm>
              <a:off x="10291392" y="2177876"/>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99"/>
            <p:cNvSpPr/>
            <p:nvPr/>
          </p:nvSpPr>
          <p:spPr>
            <a:xfrm>
              <a:off x="10291392" y="806363"/>
              <a:ext cx="1130724" cy="11307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Google Shape;55;p99"/>
            <p:cNvSpPr/>
            <p:nvPr/>
          </p:nvSpPr>
          <p:spPr>
            <a:xfrm>
              <a:off x="10291392"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 name="Google Shape;56;p99"/>
            <p:cNvSpPr/>
            <p:nvPr/>
          </p:nvSpPr>
          <p:spPr>
            <a:xfrm>
              <a:off x="11654256" y="6295201"/>
              <a:ext cx="537744" cy="562799"/>
            </a:xfrm>
            <a:custGeom>
              <a:avLst/>
              <a:gdLst/>
              <a:ahLst/>
              <a:cxnLst/>
              <a:rect l="l" t="t" r="r" b="b"/>
              <a:pathLst>
                <a:path w="537744" h="562799" extrusionOk="0">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99"/>
            <p:cNvSpPr/>
            <p:nvPr/>
          </p:nvSpPr>
          <p:spPr>
            <a:xfrm>
              <a:off x="11654256" y="4923687"/>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8" name="Google Shape;58;p99"/>
            <p:cNvSpPr/>
            <p:nvPr/>
          </p:nvSpPr>
          <p:spPr>
            <a:xfrm>
              <a:off x="11654256" y="3552173"/>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 name="Google Shape;59;p99"/>
            <p:cNvSpPr/>
            <p:nvPr/>
          </p:nvSpPr>
          <p:spPr>
            <a:xfrm>
              <a:off x="11654256" y="2180659"/>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0" name="Google Shape;60;p99"/>
            <p:cNvSpPr/>
            <p:nvPr/>
          </p:nvSpPr>
          <p:spPr>
            <a:xfrm>
              <a:off x="11654256" y="809146"/>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 name="Google Shape;61;p99"/>
            <p:cNvSpPr/>
            <p:nvPr/>
          </p:nvSpPr>
          <p:spPr>
            <a:xfrm>
              <a:off x="11654256" y="0"/>
              <a:ext cx="537744" cy="562788"/>
            </a:xfrm>
            <a:custGeom>
              <a:avLst/>
              <a:gdLst/>
              <a:ahLst/>
              <a:cxnLst/>
              <a:rect l="l" t="t" r="r" b="b"/>
              <a:pathLst>
                <a:path w="537744" h="562788" extrusionOk="0">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62" name="Google Shape;62;p99"/>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9"/>
          <p:cNvSpPr txBox="1">
            <a:spLocks noGrp="1"/>
          </p:cNvSpPr>
          <p:nvPr>
            <p:ph type="body" idx="1"/>
          </p:nvPr>
        </p:nvSpPr>
        <p:spPr>
          <a:xfrm>
            <a:off x="565150" y="2160016"/>
            <a:ext cx="7335835" cy="36012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Clr>
                <a:schemeClr val="dk1"/>
              </a:buClr>
              <a:buSzPts val="1800"/>
              <a:buChar char="•"/>
              <a:defRPr/>
            </a:lvl1pPr>
            <a:lvl2pPr marL="914400" lvl="1" indent="-342900" algn="l">
              <a:lnSpc>
                <a:spcPct val="100000"/>
              </a:lnSpc>
              <a:spcBef>
                <a:spcPts val="900"/>
              </a:spcBef>
              <a:spcAft>
                <a:spcPts val="0"/>
              </a:spcAft>
              <a:buClr>
                <a:schemeClr val="dk1"/>
              </a:buClr>
              <a:buSzPts val="1800"/>
              <a:buChar char="•"/>
              <a:defRPr/>
            </a:lvl2pPr>
            <a:lvl3pPr marL="1371600" lvl="2" indent="-342900" algn="l">
              <a:lnSpc>
                <a:spcPct val="100000"/>
              </a:lnSpc>
              <a:spcBef>
                <a:spcPts val="900"/>
              </a:spcBef>
              <a:spcAft>
                <a:spcPts val="0"/>
              </a:spcAft>
              <a:buClr>
                <a:schemeClr val="dk1"/>
              </a:buClr>
              <a:buSzPts val="1800"/>
              <a:buChar char="•"/>
              <a:defRPr/>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99"/>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9"/>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66" name="Google Shape;66;p99"/>
          <p:cNvSpPr txBox="1">
            <a:spLocks noGrp="1"/>
          </p:cNvSpPr>
          <p:nvPr>
            <p:ph type="sldNum" idx="12"/>
          </p:nvPr>
        </p:nvSpPr>
        <p:spPr>
          <a:xfrm>
            <a:off x="7087169"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7" name="Google Shape;67;p99"/>
          <p:cNvCxnSpPr/>
          <p:nvPr/>
        </p:nvCxnSpPr>
        <p:spPr>
          <a:xfrm>
            <a:off x="565150" y="6087110"/>
            <a:ext cx="7335835"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grpSp>
        <p:nvGrpSpPr>
          <p:cNvPr id="69" name="Google Shape;69;p104"/>
          <p:cNvGrpSpPr/>
          <p:nvPr/>
        </p:nvGrpSpPr>
        <p:grpSpPr>
          <a:xfrm>
            <a:off x="10290315" y="0"/>
            <a:ext cx="1901686" cy="6858000"/>
            <a:chOff x="10290315" y="0"/>
            <a:chExt cx="1901686" cy="6858000"/>
          </a:xfrm>
        </p:grpSpPr>
        <p:sp>
          <p:nvSpPr>
            <p:cNvPr id="70" name="Google Shape;70;p104"/>
            <p:cNvSpPr/>
            <p:nvPr/>
          </p:nvSpPr>
          <p:spPr>
            <a:xfrm>
              <a:off x="10290315" y="806362"/>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 name="Google Shape;71;p104"/>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2" name="Google Shape;72;p104"/>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3" name="Google Shape;73;p104"/>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 name="Google Shape;74;p104"/>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5" name="Google Shape;75;p104"/>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6" name="Google Shape;76;p104"/>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77" name="Google Shape;77;p104"/>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4"/>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4"/>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80" name="Google Shape;80;p104"/>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1" name="Google Shape;81;p104"/>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05"/>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5"/>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85" name="Google Shape;85;p105"/>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grpSp>
        <p:nvGrpSpPr>
          <p:cNvPr id="87" name="Google Shape;87;p106"/>
          <p:cNvGrpSpPr/>
          <p:nvPr/>
        </p:nvGrpSpPr>
        <p:grpSpPr>
          <a:xfrm>
            <a:off x="10290315" y="0"/>
            <a:ext cx="1901686" cy="6858000"/>
            <a:chOff x="10290315" y="0"/>
            <a:chExt cx="1901686" cy="6858000"/>
          </a:xfrm>
        </p:grpSpPr>
        <p:sp>
          <p:nvSpPr>
            <p:cNvPr id="88" name="Google Shape;88;p106"/>
            <p:cNvSpPr/>
            <p:nvPr/>
          </p:nvSpPr>
          <p:spPr>
            <a:xfrm>
              <a:off x="10290315" y="806362"/>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06"/>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106"/>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106"/>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106"/>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106"/>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06"/>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95" name="Google Shape;95;p106"/>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06"/>
          <p:cNvSpPr txBox="1">
            <a:spLocks noGrp="1"/>
          </p:cNvSpPr>
          <p:nvPr>
            <p:ph type="body" idx="1"/>
          </p:nvPr>
        </p:nvSpPr>
        <p:spPr>
          <a:xfrm>
            <a:off x="562851" y="2365755"/>
            <a:ext cx="5239512" cy="339547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Clr>
                <a:schemeClr val="dk1"/>
              </a:buClr>
              <a:buSzPts val="1800"/>
              <a:buChar char="•"/>
              <a:defRPr/>
            </a:lvl1pPr>
            <a:lvl2pPr marL="914400" lvl="1" indent="-342900" algn="l">
              <a:lnSpc>
                <a:spcPct val="100000"/>
              </a:lnSpc>
              <a:spcBef>
                <a:spcPts val="900"/>
              </a:spcBef>
              <a:spcAft>
                <a:spcPts val="0"/>
              </a:spcAft>
              <a:buClr>
                <a:schemeClr val="dk1"/>
              </a:buClr>
              <a:buSzPts val="1800"/>
              <a:buChar char="•"/>
              <a:defRPr/>
            </a:lvl2pPr>
            <a:lvl3pPr marL="1371600" lvl="2" indent="-342900" algn="l">
              <a:lnSpc>
                <a:spcPct val="100000"/>
              </a:lnSpc>
              <a:spcBef>
                <a:spcPts val="900"/>
              </a:spcBef>
              <a:spcAft>
                <a:spcPts val="0"/>
              </a:spcAft>
              <a:buClr>
                <a:schemeClr val="dk1"/>
              </a:buClr>
              <a:buSzPts val="1800"/>
              <a:buChar char="•"/>
              <a:defRPr/>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06"/>
          <p:cNvSpPr txBox="1">
            <a:spLocks noGrp="1"/>
          </p:cNvSpPr>
          <p:nvPr>
            <p:ph type="body" idx="2"/>
          </p:nvPr>
        </p:nvSpPr>
        <p:spPr>
          <a:xfrm>
            <a:off x="6389638" y="2365755"/>
            <a:ext cx="5239512" cy="339547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Clr>
                <a:schemeClr val="dk1"/>
              </a:buClr>
              <a:buSzPts val="1800"/>
              <a:buChar char="•"/>
              <a:defRPr/>
            </a:lvl1pPr>
            <a:lvl2pPr marL="914400" lvl="1" indent="-342900" algn="l">
              <a:lnSpc>
                <a:spcPct val="100000"/>
              </a:lnSpc>
              <a:spcBef>
                <a:spcPts val="900"/>
              </a:spcBef>
              <a:spcAft>
                <a:spcPts val="0"/>
              </a:spcAft>
              <a:buClr>
                <a:schemeClr val="dk1"/>
              </a:buClr>
              <a:buSzPts val="1800"/>
              <a:buChar char="•"/>
              <a:defRPr/>
            </a:lvl2pPr>
            <a:lvl3pPr marL="1371600" lvl="2" indent="-342900" algn="l">
              <a:lnSpc>
                <a:spcPct val="100000"/>
              </a:lnSpc>
              <a:spcBef>
                <a:spcPts val="900"/>
              </a:spcBef>
              <a:spcAft>
                <a:spcPts val="0"/>
              </a:spcAft>
              <a:buClr>
                <a:schemeClr val="dk1"/>
              </a:buClr>
              <a:buSzPts val="1800"/>
              <a:buChar char="•"/>
              <a:defRPr/>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06"/>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06"/>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100" name="Google Shape;100;p106"/>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01" name="Google Shape;101;p106"/>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grpSp>
        <p:nvGrpSpPr>
          <p:cNvPr id="135" name="Google Shape;135;p107"/>
          <p:cNvGrpSpPr/>
          <p:nvPr/>
        </p:nvGrpSpPr>
        <p:grpSpPr>
          <a:xfrm>
            <a:off x="10290315" y="0"/>
            <a:ext cx="1901686" cy="6858000"/>
            <a:chOff x="10290315" y="0"/>
            <a:chExt cx="1901686" cy="6858000"/>
          </a:xfrm>
        </p:grpSpPr>
        <p:sp>
          <p:nvSpPr>
            <p:cNvPr id="136" name="Google Shape;136;p107"/>
            <p:cNvSpPr/>
            <p:nvPr/>
          </p:nvSpPr>
          <p:spPr>
            <a:xfrm>
              <a:off x="10290315" y="806362"/>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107"/>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107"/>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107"/>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107"/>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107"/>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107"/>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3" name="Google Shape;143;p107"/>
          <p:cNvSpPr txBox="1">
            <a:spLocks noGrp="1"/>
          </p:cNvSpPr>
          <p:nvPr>
            <p:ph type="title"/>
          </p:nvPr>
        </p:nvSpPr>
        <p:spPr>
          <a:xfrm>
            <a:off x="566928" y="768096"/>
            <a:ext cx="7333488" cy="127101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07"/>
          <p:cNvSpPr txBox="1">
            <a:spLocks noGrp="1"/>
          </p:cNvSpPr>
          <p:nvPr>
            <p:ph type="body" idx="1"/>
          </p:nvPr>
        </p:nvSpPr>
        <p:spPr>
          <a:xfrm>
            <a:off x="562149" y="2365756"/>
            <a:ext cx="52395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Clr>
                <a:schemeClr val="dk1"/>
              </a:buClr>
              <a:buSzPts val="2400"/>
              <a:buNone/>
              <a:defRPr sz="2400" b="1"/>
            </a:lvl1pPr>
            <a:lvl2pPr marL="914400" lvl="1" indent="-228600" algn="l">
              <a:lnSpc>
                <a:spcPct val="100000"/>
              </a:lnSpc>
              <a:spcBef>
                <a:spcPts val="900"/>
              </a:spcBef>
              <a:spcAft>
                <a:spcPts val="0"/>
              </a:spcAft>
              <a:buClr>
                <a:schemeClr val="dk1"/>
              </a:buClr>
              <a:buSzPts val="2000"/>
              <a:buNone/>
              <a:defRPr sz="2000" b="1"/>
            </a:lvl2pPr>
            <a:lvl3pPr marL="1371600" lvl="2" indent="-228600" algn="l">
              <a:lnSpc>
                <a:spcPct val="100000"/>
              </a:lnSpc>
              <a:spcBef>
                <a:spcPts val="900"/>
              </a:spcBef>
              <a:spcAft>
                <a:spcPts val="0"/>
              </a:spcAft>
              <a:buClr>
                <a:schemeClr val="dk1"/>
              </a:buClr>
              <a:buSzPts val="1800"/>
              <a:buNone/>
              <a:defRPr sz="1800" b="1"/>
            </a:lvl3pPr>
            <a:lvl4pPr marL="1828800" lvl="3" indent="-228600" algn="l">
              <a:lnSpc>
                <a:spcPct val="100000"/>
              </a:lnSpc>
              <a:spcBef>
                <a:spcPts val="900"/>
              </a:spcBef>
              <a:spcAft>
                <a:spcPts val="0"/>
              </a:spcAft>
              <a:buClr>
                <a:schemeClr val="dk1"/>
              </a:buClr>
              <a:buSzPts val="1600"/>
              <a:buNone/>
              <a:defRPr sz="1600" b="1"/>
            </a:lvl4pPr>
            <a:lvl5pPr marL="2286000" lvl="4" indent="-228600" algn="l">
              <a:lnSpc>
                <a:spcPct val="100000"/>
              </a:lnSpc>
              <a:spcBef>
                <a:spcPts val="9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5" name="Google Shape;145;p107"/>
          <p:cNvSpPr txBox="1">
            <a:spLocks noGrp="1"/>
          </p:cNvSpPr>
          <p:nvPr>
            <p:ph type="body" idx="2"/>
          </p:nvPr>
        </p:nvSpPr>
        <p:spPr>
          <a:xfrm>
            <a:off x="562149" y="3189668"/>
            <a:ext cx="5239512" cy="2571557"/>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900"/>
              </a:spcBef>
              <a:spcAft>
                <a:spcPts val="0"/>
              </a:spcAft>
              <a:buClr>
                <a:schemeClr val="dk1"/>
              </a:buClr>
              <a:buSzPts val="2000"/>
              <a:buChar char="•"/>
              <a:defRPr sz="2000"/>
            </a:lvl1pPr>
            <a:lvl2pPr marL="914400" lvl="1" indent="-342900" algn="l">
              <a:lnSpc>
                <a:spcPct val="100000"/>
              </a:lnSpc>
              <a:spcBef>
                <a:spcPts val="900"/>
              </a:spcBef>
              <a:spcAft>
                <a:spcPts val="0"/>
              </a:spcAft>
              <a:buClr>
                <a:schemeClr val="dk1"/>
              </a:buClr>
              <a:buSzPts val="1800"/>
              <a:buChar char="•"/>
              <a:defRPr sz="1800"/>
            </a:lvl2pPr>
            <a:lvl3pPr marL="1371600" lvl="2" indent="-330200" algn="l">
              <a:lnSpc>
                <a:spcPct val="100000"/>
              </a:lnSpc>
              <a:spcBef>
                <a:spcPts val="900"/>
              </a:spcBef>
              <a:spcAft>
                <a:spcPts val="0"/>
              </a:spcAft>
              <a:buClr>
                <a:schemeClr val="dk1"/>
              </a:buClr>
              <a:buSzPts val="1600"/>
              <a:buChar char="•"/>
              <a:defRPr sz="1600"/>
            </a:lvl3pPr>
            <a:lvl4pPr marL="1828800" lvl="3" indent="-317500" algn="l">
              <a:lnSpc>
                <a:spcPct val="100000"/>
              </a:lnSpc>
              <a:spcBef>
                <a:spcPts val="900"/>
              </a:spcBef>
              <a:spcAft>
                <a:spcPts val="0"/>
              </a:spcAft>
              <a:buClr>
                <a:schemeClr val="dk1"/>
              </a:buClr>
              <a:buSzPts val="1400"/>
              <a:buChar char="•"/>
              <a:defRPr sz="1400"/>
            </a:lvl4pPr>
            <a:lvl5pPr marL="2286000" lvl="4" indent="-317500" algn="l">
              <a:lnSpc>
                <a:spcPct val="100000"/>
              </a:lnSpc>
              <a:spcBef>
                <a:spcPts val="9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07"/>
          <p:cNvSpPr txBox="1">
            <a:spLocks noGrp="1"/>
          </p:cNvSpPr>
          <p:nvPr>
            <p:ph type="body" idx="3"/>
          </p:nvPr>
        </p:nvSpPr>
        <p:spPr>
          <a:xfrm>
            <a:off x="6383066" y="2365756"/>
            <a:ext cx="52395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Clr>
                <a:schemeClr val="dk1"/>
              </a:buClr>
              <a:buSzPts val="2400"/>
              <a:buNone/>
              <a:defRPr sz="2400" b="1"/>
            </a:lvl1pPr>
            <a:lvl2pPr marL="914400" lvl="1" indent="-228600" algn="l">
              <a:lnSpc>
                <a:spcPct val="100000"/>
              </a:lnSpc>
              <a:spcBef>
                <a:spcPts val="900"/>
              </a:spcBef>
              <a:spcAft>
                <a:spcPts val="0"/>
              </a:spcAft>
              <a:buClr>
                <a:schemeClr val="dk1"/>
              </a:buClr>
              <a:buSzPts val="2000"/>
              <a:buNone/>
              <a:defRPr sz="2000" b="1"/>
            </a:lvl2pPr>
            <a:lvl3pPr marL="1371600" lvl="2" indent="-228600" algn="l">
              <a:lnSpc>
                <a:spcPct val="100000"/>
              </a:lnSpc>
              <a:spcBef>
                <a:spcPts val="900"/>
              </a:spcBef>
              <a:spcAft>
                <a:spcPts val="0"/>
              </a:spcAft>
              <a:buClr>
                <a:schemeClr val="dk1"/>
              </a:buClr>
              <a:buSzPts val="1800"/>
              <a:buNone/>
              <a:defRPr sz="1800" b="1"/>
            </a:lvl3pPr>
            <a:lvl4pPr marL="1828800" lvl="3" indent="-228600" algn="l">
              <a:lnSpc>
                <a:spcPct val="100000"/>
              </a:lnSpc>
              <a:spcBef>
                <a:spcPts val="900"/>
              </a:spcBef>
              <a:spcAft>
                <a:spcPts val="0"/>
              </a:spcAft>
              <a:buClr>
                <a:schemeClr val="dk1"/>
              </a:buClr>
              <a:buSzPts val="1600"/>
              <a:buNone/>
              <a:defRPr sz="1600" b="1"/>
            </a:lvl4pPr>
            <a:lvl5pPr marL="2286000" lvl="4" indent="-228600" algn="l">
              <a:lnSpc>
                <a:spcPct val="100000"/>
              </a:lnSpc>
              <a:spcBef>
                <a:spcPts val="9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7" name="Google Shape;147;p107"/>
          <p:cNvSpPr txBox="1">
            <a:spLocks noGrp="1"/>
          </p:cNvSpPr>
          <p:nvPr>
            <p:ph type="body" idx="4"/>
          </p:nvPr>
        </p:nvSpPr>
        <p:spPr>
          <a:xfrm>
            <a:off x="6383066" y="3189668"/>
            <a:ext cx="5239512" cy="2571557"/>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900"/>
              </a:spcBef>
              <a:spcAft>
                <a:spcPts val="0"/>
              </a:spcAft>
              <a:buClr>
                <a:schemeClr val="dk1"/>
              </a:buClr>
              <a:buSzPts val="2000"/>
              <a:buChar char="•"/>
              <a:defRPr sz="2000"/>
            </a:lvl1pPr>
            <a:lvl2pPr marL="914400" lvl="1" indent="-342900" algn="l">
              <a:lnSpc>
                <a:spcPct val="100000"/>
              </a:lnSpc>
              <a:spcBef>
                <a:spcPts val="900"/>
              </a:spcBef>
              <a:spcAft>
                <a:spcPts val="0"/>
              </a:spcAft>
              <a:buClr>
                <a:schemeClr val="dk1"/>
              </a:buClr>
              <a:buSzPts val="1800"/>
              <a:buChar char="•"/>
              <a:defRPr sz="1800"/>
            </a:lvl2pPr>
            <a:lvl3pPr marL="1371600" lvl="2" indent="-330200" algn="l">
              <a:lnSpc>
                <a:spcPct val="100000"/>
              </a:lnSpc>
              <a:spcBef>
                <a:spcPts val="900"/>
              </a:spcBef>
              <a:spcAft>
                <a:spcPts val="0"/>
              </a:spcAft>
              <a:buClr>
                <a:schemeClr val="dk1"/>
              </a:buClr>
              <a:buSzPts val="1600"/>
              <a:buChar char="•"/>
              <a:defRPr sz="1600"/>
            </a:lvl3pPr>
            <a:lvl4pPr marL="1828800" lvl="3" indent="-317500" algn="l">
              <a:lnSpc>
                <a:spcPct val="100000"/>
              </a:lnSpc>
              <a:spcBef>
                <a:spcPts val="900"/>
              </a:spcBef>
              <a:spcAft>
                <a:spcPts val="0"/>
              </a:spcAft>
              <a:buClr>
                <a:schemeClr val="dk1"/>
              </a:buClr>
              <a:buSzPts val="1400"/>
              <a:buChar char="•"/>
              <a:defRPr sz="1400"/>
            </a:lvl4pPr>
            <a:lvl5pPr marL="2286000" lvl="4" indent="-317500" algn="l">
              <a:lnSpc>
                <a:spcPct val="100000"/>
              </a:lnSpc>
              <a:spcBef>
                <a:spcPts val="9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07"/>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07"/>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150" name="Google Shape;150;p107"/>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51" name="Google Shape;151;p107"/>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grpSp>
        <p:nvGrpSpPr>
          <p:cNvPr id="153" name="Google Shape;153;p108"/>
          <p:cNvGrpSpPr/>
          <p:nvPr/>
        </p:nvGrpSpPr>
        <p:grpSpPr>
          <a:xfrm>
            <a:off x="10290315" y="0"/>
            <a:ext cx="1901686" cy="6858000"/>
            <a:chOff x="10290315" y="0"/>
            <a:chExt cx="1901686" cy="6858000"/>
          </a:xfrm>
        </p:grpSpPr>
        <p:sp>
          <p:nvSpPr>
            <p:cNvPr id="154" name="Google Shape;154;p108"/>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108"/>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108"/>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108"/>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108"/>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108"/>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0" name="Google Shape;160;p108"/>
          <p:cNvSpPr txBox="1">
            <a:spLocks noGrp="1"/>
          </p:cNvSpPr>
          <p:nvPr>
            <p:ph type="title"/>
          </p:nvPr>
        </p:nvSpPr>
        <p:spPr>
          <a:xfrm>
            <a:off x="565151" y="764973"/>
            <a:ext cx="3609982" cy="139504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108"/>
          <p:cNvSpPr txBox="1">
            <a:spLocks noGrp="1"/>
          </p:cNvSpPr>
          <p:nvPr>
            <p:ph type="body" idx="1"/>
          </p:nvPr>
        </p:nvSpPr>
        <p:spPr>
          <a:xfrm>
            <a:off x="5104832" y="770890"/>
            <a:ext cx="6112517" cy="480057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900"/>
              </a:spcBef>
              <a:spcAft>
                <a:spcPts val="0"/>
              </a:spcAft>
              <a:buClr>
                <a:schemeClr val="dk1"/>
              </a:buClr>
              <a:buSzPts val="2800"/>
              <a:buChar char="•"/>
              <a:defRPr sz="2800"/>
            </a:lvl1pPr>
            <a:lvl2pPr marL="914400" lvl="1" indent="-381000" algn="l">
              <a:lnSpc>
                <a:spcPct val="100000"/>
              </a:lnSpc>
              <a:spcBef>
                <a:spcPts val="900"/>
              </a:spcBef>
              <a:spcAft>
                <a:spcPts val="0"/>
              </a:spcAft>
              <a:buClr>
                <a:schemeClr val="dk1"/>
              </a:buClr>
              <a:buSzPts val="2400"/>
              <a:buChar char="•"/>
              <a:defRPr sz="2400"/>
            </a:lvl2pPr>
            <a:lvl3pPr marL="1371600" lvl="2" indent="-355600" algn="l">
              <a:lnSpc>
                <a:spcPct val="100000"/>
              </a:lnSpc>
              <a:spcBef>
                <a:spcPts val="900"/>
              </a:spcBef>
              <a:spcAft>
                <a:spcPts val="0"/>
              </a:spcAft>
              <a:buClr>
                <a:schemeClr val="dk1"/>
              </a:buClr>
              <a:buSzPts val="2000"/>
              <a:buChar char="•"/>
              <a:defRPr sz="2000"/>
            </a:lvl3pPr>
            <a:lvl4pPr marL="1828800" lvl="3" indent="-342900" algn="l">
              <a:lnSpc>
                <a:spcPct val="100000"/>
              </a:lnSpc>
              <a:spcBef>
                <a:spcPts val="900"/>
              </a:spcBef>
              <a:spcAft>
                <a:spcPts val="0"/>
              </a:spcAft>
              <a:buClr>
                <a:schemeClr val="dk1"/>
              </a:buClr>
              <a:buSzPts val="1800"/>
              <a:buChar char="•"/>
              <a:defRPr sz="1800"/>
            </a:lvl4pPr>
            <a:lvl5pPr marL="2286000" lvl="4" indent="-330200" algn="l">
              <a:lnSpc>
                <a:spcPct val="100000"/>
              </a:lnSpc>
              <a:spcBef>
                <a:spcPts val="9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p108"/>
          <p:cNvSpPr txBox="1">
            <a:spLocks noGrp="1"/>
          </p:cNvSpPr>
          <p:nvPr>
            <p:ph type="body" idx="2"/>
          </p:nvPr>
        </p:nvSpPr>
        <p:spPr>
          <a:xfrm>
            <a:off x="565150" y="2160016"/>
            <a:ext cx="3609983" cy="370897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900"/>
              </a:spcBef>
              <a:spcAft>
                <a:spcPts val="0"/>
              </a:spcAft>
              <a:buClr>
                <a:schemeClr val="dk1"/>
              </a:buClr>
              <a:buSzPts val="1600"/>
              <a:buNone/>
              <a:defRPr sz="1600"/>
            </a:lvl1pPr>
            <a:lvl2pPr marL="914400" lvl="1" indent="-228600" algn="l">
              <a:lnSpc>
                <a:spcPct val="100000"/>
              </a:lnSpc>
              <a:spcBef>
                <a:spcPts val="900"/>
              </a:spcBef>
              <a:spcAft>
                <a:spcPts val="0"/>
              </a:spcAft>
              <a:buClr>
                <a:schemeClr val="dk1"/>
              </a:buClr>
              <a:buSzPts val="1400"/>
              <a:buNone/>
              <a:defRPr sz="1400"/>
            </a:lvl2pPr>
            <a:lvl3pPr marL="1371600" lvl="2" indent="-228600" algn="l">
              <a:lnSpc>
                <a:spcPct val="100000"/>
              </a:lnSpc>
              <a:spcBef>
                <a:spcPts val="900"/>
              </a:spcBef>
              <a:spcAft>
                <a:spcPts val="0"/>
              </a:spcAft>
              <a:buClr>
                <a:schemeClr val="dk1"/>
              </a:buClr>
              <a:buSzPts val="1200"/>
              <a:buNone/>
              <a:defRPr sz="1200"/>
            </a:lvl3pPr>
            <a:lvl4pPr marL="1828800" lvl="3" indent="-228600" algn="l">
              <a:lnSpc>
                <a:spcPct val="100000"/>
              </a:lnSpc>
              <a:spcBef>
                <a:spcPts val="900"/>
              </a:spcBef>
              <a:spcAft>
                <a:spcPts val="0"/>
              </a:spcAft>
              <a:buClr>
                <a:schemeClr val="dk1"/>
              </a:buClr>
              <a:buSzPts val="1000"/>
              <a:buNone/>
              <a:defRPr sz="1000"/>
            </a:lvl4pPr>
            <a:lvl5pPr marL="2286000" lvl="4" indent="-228600" algn="l">
              <a:lnSpc>
                <a:spcPct val="100000"/>
              </a:lnSpc>
              <a:spcBef>
                <a:spcPts val="9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108"/>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08"/>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165" name="Google Shape;165;p108"/>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66" name="Google Shape;166;p108"/>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grpSp>
        <p:nvGrpSpPr>
          <p:cNvPr id="168" name="Google Shape;168;p109"/>
          <p:cNvGrpSpPr/>
          <p:nvPr/>
        </p:nvGrpSpPr>
        <p:grpSpPr>
          <a:xfrm>
            <a:off x="10290315" y="0"/>
            <a:ext cx="1901686" cy="6858000"/>
            <a:chOff x="10290315" y="0"/>
            <a:chExt cx="1901686" cy="6858000"/>
          </a:xfrm>
        </p:grpSpPr>
        <p:sp>
          <p:nvSpPr>
            <p:cNvPr id="169" name="Google Shape;169;p109"/>
            <p:cNvSpPr/>
            <p:nvPr/>
          </p:nvSpPr>
          <p:spPr>
            <a:xfrm>
              <a:off x="10290315" y="806362"/>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109"/>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109"/>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109"/>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109"/>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109"/>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109"/>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6" name="Google Shape;176;p109"/>
          <p:cNvSpPr txBox="1">
            <a:spLocks noGrp="1"/>
          </p:cNvSpPr>
          <p:nvPr>
            <p:ph type="title"/>
          </p:nvPr>
        </p:nvSpPr>
        <p:spPr>
          <a:xfrm>
            <a:off x="565150" y="770889"/>
            <a:ext cx="3609983" cy="138912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109"/>
          <p:cNvSpPr>
            <a:spLocks noGrp="1"/>
          </p:cNvSpPr>
          <p:nvPr>
            <p:ph type="pic" idx="2"/>
          </p:nvPr>
        </p:nvSpPr>
        <p:spPr>
          <a:xfrm>
            <a:off x="5223838" y="890816"/>
            <a:ext cx="6060136" cy="4870411"/>
          </a:xfrm>
          <a:prstGeom prst="rect">
            <a:avLst/>
          </a:prstGeom>
          <a:solidFill>
            <a:schemeClr val="lt2"/>
          </a:solidFill>
          <a:ln>
            <a:noFill/>
          </a:ln>
        </p:spPr>
      </p:sp>
      <p:sp>
        <p:nvSpPr>
          <p:cNvPr id="178" name="Google Shape;178;p109"/>
          <p:cNvSpPr txBox="1">
            <a:spLocks noGrp="1"/>
          </p:cNvSpPr>
          <p:nvPr>
            <p:ph type="body" idx="1"/>
          </p:nvPr>
        </p:nvSpPr>
        <p:spPr>
          <a:xfrm>
            <a:off x="565150" y="2160016"/>
            <a:ext cx="3609983" cy="36012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900"/>
              </a:spcBef>
              <a:spcAft>
                <a:spcPts val="0"/>
              </a:spcAft>
              <a:buClr>
                <a:schemeClr val="dk1"/>
              </a:buClr>
              <a:buSzPts val="1600"/>
              <a:buNone/>
              <a:defRPr sz="1600"/>
            </a:lvl1pPr>
            <a:lvl2pPr marL="914400" lvl="1" indent="-228600" algn="l">
              <a:lnSpc>
                <a:spcPct val="100000"/>
              </a:lnSpc>
              <a:spcBef>
                <a:spcPts val="900"/>
              </a:spcBef>
              <a:spcAft>
                <a:spcPts val="0"/>
              </a:spcAft>
              <a:buClr>
                <a:schemeClr val="dk1"/>
              </a:buClr>
              <a:buSzPts val="1400"/>
              <a:buNone/>
              <a:defRPr sz="1400"/>
            </a:lvl2pPr>
            <a:lvl3pPr marL="1371600" lvl="2" indent="-228600" algn="l">
              <a:lnSpc>
                <a:spcPct val="100000"/>
              </a:lnSpc>
              <a:spcBef>
                <a:spcPts val="900"/>
              </a:spcBef>
              <a:spcAft>
                <a:spcPts val="0"/>
              </a:spcAft>
              <a:buClr>
                <a:schemeClr val="dk1"/>
              </a:buClr>
              <a:buSzPts val="1200"/>
              <a:buNone/>
              <a:defRPr sz="1200"/>
            </a:lvl3pPr>
            <a:lvl4pPr marL="1828800" lvl="3" indent="-228600" algn="l">
              <a:lnSpc>
                <a:spcPct val="100000"/>
              </a:lnSpc>
              <a:spcBef>
                <a:spcPts val="900"/>
              </a:spcBef>
              <a:spcAft>
                <a:spcPts val="0"/>
              </a:spcAft>
              <a:buClr>
                <a:schemeClr val="dk1"/>
              </a:buClr>
              <a:buSzPts val="1000"/>
              <a:buNone/>
              <a:defRPr sz="1000"/>
            </a:lvl4pPr>
            <a:lvl5pPr marL="2286000" lvl="4" indent="-228600" algn="l">
              <a:lnSpc>
                <a:spcPct val="100000"/>
              </a:lnSpc>
              <a:spcBef>
                <a:spcPts val="9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9" name="Google Shape;179;p109"/>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09"/>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181" name="Google Shape;181;p109"/>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82" name="Google Shape;182;p109"/>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3"/>
        <p:cNvGrpSpPr/>
        <p:nvPr/>
      </p:nvGrpSpPr>
      <p:grpSpPr>
        <a:xfrm>
          <a:off x="0" y="0"/>
          <a:ext cx="0" cy="0"/>
          <a:chOff x="0" y="0"/>
          <a:chExt cx="0" cy="0"/>
        </a:xfrm>
      </p:grpSpPr>
      <p:grpSp>
        <p:nvGrpSpPr>
          <p:cNvPr id="184" name="Google Shape;184;p110"/>
          <p:cNvGrpSpPr/>
          <p:nvPr/>
        </p:nvGrpSpPr>
        <p:grpSpPr>
          <a:xfrm>
            <a:off x="8928528" y="0"/>
            <a:ext cx="3263472" cy="6858000"/>
            <a:chOff x="8928528" y="0"/>
            <a:chExt cx="3263472" cy="6858000"/>
          </a:xfrm>
        </p:grpSpPr>
        <p:sp>
          <p:nvSpPr>
            <p:cNvPr id="185" name="Google Shape;185;p110"/>
            <p:cNvSpPr/>
            <p:nvPr/>
          </p:nvSpPr>
          <p:spPr>
            <a:xfrm>
              <a:off x="8928528" y="4918120"/>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110"/>
            <p:cNvSpPr/>
            <p:nvPr/>
          </p:nvSpPr>
          <p:spPr>
            <a:xfrm>
              <a:off x="8928528" y="0"/>
              <a:ext cx="1130724" cy="565573"/>
            </a:xfrm>
            <a:custGeom>
              <a:avLst/>
              <a:gdLst/>
              <a:ahLst/>
              <a:cxnLst/>
              <a:rect l="l" t="t" r="r" b="b"/>
              <a:pathLst>
                <a:path w="1130724" h="565573" extrusionOk="0">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110"/>
            <p:cNvSpPr/>
            <p:nvPr/>
          </p:nvSpPr>
          <p:spPr>
            <a:xfrm>
              <a:off x="10291391" y="6292417"/>
              <a:ext cx="1130724" cy="565583"/>
            </a:xfrm>
            <a:custGeom>
              <a:avLst/>
              <a:gdLst/>
              <a:ahLst/>
              <a:cxnLst/>
              <a:rect l="l" t="t" r="r" b="b"/>
              <a:pathLst>
                <a:path w="1130724" h="565583" extrusionOk="0">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110"/>
            <p:cNvSpPr/>
            <p:nvPr/>
          </p:nvSpPr>
          <p:spPr>
            <a:xfrm>
              <a:off x="10291392" y="3549390"/>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110"/>
            <p:cNvSpPr/>
            <p:nvPr/>
          </p:nvSpPr>
          <p:spPr>
            <a:xfrm>
              <a:off x="10291392" y="2177876"/>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110"/>
            <p:cNvSpPr/>
            <p:nvPr/>
          </p:nvSpPr>
          <p:spPr>
            <a:xfrm>
              <a:off x="10291392" y="806363"/>
              <a:ext cx="1130724" cy="11307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110"/>
            <p:cNvSpPr/>
            <p:nvPr/>
          </p:nvSpPr>
          <p:spPr>
            <a:xfrm>
              <a:off x="10291392"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110"/>
            <p:cNvSpPr/>
            <p:nvPr/>
          </p:nvSpPr>
          <p:spPr>
            <a:xfrm>
              <a:off x="11654256" y="6295201"/>
              <a:ext cx="537744" cy="562799"/>
            </a:xfrm>
            <a:custGeom>
              <a:avLst/>
              <a:gdLst/>
              <a:ahLst/>
              <a:cxnLst/>
              <a:rect l="l" t="t" r="r" b="b"/>
              <a:pathLst>
                <a:path w="537744" h="562799" extrusionOk="0">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110"/>
            <p:cNvSpPr/>
            <p:nvPr/>
          </p:nvSpPr>
          <p:spPr>
            <a:xfrm>
              <a:off x="11654256" y="4923687"/>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110"/>
            <p:cNvSpPr/>
            <p:nvPr/>
          </p:nvSpPr>
          <p:spPr>
            <a:xfrm>
              <a:off x="11654256" y="3552173"/>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110"/>
            <p:cNvSpPr/>
            <p:nvPr/>
          </p:nvSpPr>
          <p:spPr>
            <a:xfrm>
              <a:off x="11654256" y="2180659"/>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110"/>
            <p:cNvSpPr/>
            <p:nvPr/>
          </p:nvSpPr>
          <p:spPr>
            <a:xfrm>
              <a:off x="11654256" y="809146"/>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110"/>
            <p:cNvSpPr/>
            <p:nvPr/>
          </p:nvSpPr>
          <p:spPr>
            <a:xfrm>
              <a:off x="11654256" y="0"/>
              <a:ext cx="537744" cy="562788"/>
            </a:xfrm>
            <a:custGeom>
              <a:avLst/>
              <a:gdLst/>
              <a:ahLst/>
              <a:cxnLst/>
              <a:rect l="l" t="t" r="r" b="b"/>
              <a:pathLst>
                <a:path w="537744" h="562788" extrusionOk="0">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 name="Google Shape;198;p110"/>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110"/>
          <p:cNvSpPr txBox="1">
            <a:spLocks noGrp="1"/>
          </p:cNvSpPr>
          <p:nvPr>
            <p:ph type="body" idx="1"/>
          </p:nvPr>
        </p:nvSpPr>
        <p:spPr>
          <a:xfrm rot="5400000">
            <a:off x="2432462" y="292704"/>
            <a:ext cx="3601212" cy="733583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Clr>
                <a:schemeClr val="dk1"/>
              </a:buClr>
              <a:buSzPts val="1800"/>
              <a:buChar char="•"/>
              <a:defRPr/>
            </a:lvl1pPr>
            <a:lvl2pPr marL="914400" lvl="1" indent="-342900" algn="l">
              <a:lnSpc>
                <a:spcPct val="100000"/>
              </a:lnSpc>
              <a:spcBef>
                <a:spcPts val="900"/>
              </a:spcBef>
              <a:spcAft>
                <a:spcPts val="0"/>
              </a:spcAft>
              <a:buClr>
                <a:schemeClr val="dk1"/>
              </a:buClr>
              <a:buSzPts val="1800"/>
              <a:buChar char="•"/>
              <a:defRPr/>
            </a:lvl2pPr>
            <a:lvl3pPr marL="1371600" lvl="2" indent="-342900" algn="l">
              <a:lnSpc>
                <a:spcPct val="100000"/>
              </a:lnSpc>
              <a:spcBef>
                <a:spcPts val="900"/>
              </a:spcBef>
              <a:spcAft>
                <a:spcPts val="0"/>
              </a:spcAft>
              <a:buClr>
                <a:schemeClr val="dk1"/>
              </a:buClr>
              <a:buSzPts val="1800"/>
              <a:buChar char="•"/>
              <a:defRPr/>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110"/>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10"/>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HK"/>
              <a:t>Revolution of Technology for Translation and Localisation in the AI Era (Sai-cheong Siu, 7 November 2024)</a:t>
            </a:r>
            <a:endParaRPr/>
          </a:p>
        </p:txBody>
      </p:sp>
      <p:sp>
        <p:nvSpPr>
          <p:cNvPr id="202" name="Google Shape;202;p110"/>
          <p:cNvSpPr txBox="1">
            <a:spLocks noGrp="1"/>
          </p:cNvSpPr>
          <p:nvPr>
            <p:ph type="sldNum" idx="12"/>
          </p:nvPr>
        </p:nvSpPr>
        <p:spPr>
          <a:xfrm>
            <a:off x="7086480" y="6141085"/>
            <a:ext cx="8138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03" name="Google Shape;203;p110"/>
          <p:cNvCxnSpPr/>
          <p:nvPr/>
        </p:nvCxnSpPr>
        <p:spPr>
          <a:xfrm>
            <a:off x="565150" y="6087110"/>
            <a:ext cx="7335146"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7"/>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7"/>
          <p:cNvSpPr txBox="1">
            <a:spLocks noGrp="1"/>
          </p:cNvSpPr>
          <p:nvPr>
            <p:ph type="body" idx="1"/>
          </p:nvPr>
        </p:nvSpPr>
        <p:spPr>
          <a:xfrm>
            <a:off x="565150" y="2160016"/>
            <a:ext cx="7335835" cy="3601212"/>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9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9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9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9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97"/>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7"/>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HK"/>
              <a:t>Revolution of Technology for Translation and Localisation in the AI Era (Sai-cheong Siu, 7 November 2024)</a:t>
            </a:r>
            <a:endParaRPr/>
          </a:p>
        </p:txBody>
      </p:sp>
      <p:sp>
        <p:nvSpPr>
          <p:cNvPr id="14" name="Google Shape;14;p97"/>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888888"/>
                </a:solidFill>
                <a:latin typeface="Arial"/>
                <a:ea typeface="Arial"/>
                <a:cs typeface="Arial"/>
                <a:sym typeface="Arial"/>
              </a:defRPr>
            </a:lvl1pPr>
            <a:lvl2pPr marL="0" marR="0" lvl="1" indent="0" algn="r" rtl="0">
              <a:spcBef>
                <a:spcPts val="0"/>
              </a:spcBef>
              <a:buNone/>
              <a:defRPr sz="1050" b="0" i="0" u="none" strike="noStrike" cap="none">
                <a:solidFill>
                  <a:srgbClr val="888888"/>
                </a:solidFill>
                <a:latin typeface="Arial"/>
                <a:ea typeface="Arial"/>
                <a:cs typeface="Arial"/>
                <a:sym typeface="Arial"/>
              </a:defRPr>
            </a:lvl2pPr>
            <a:lvl3pPr marL="0" marR="0" lvl="2" indent="0" algn="r" rtl="0">
              <a:spcBef>
                <a:spcPts val="0"/>
              </a:spcBef>
              <a:buNone/>
              <a:defRPr sz="1050" b="0" i="0" u="none" strike="noStrike" cap="none">
                <a:solidFill>
                  <a:srgbClr val="888888"/>
                </a:solidFill>
                <a:latin typeface="Arial"/>
                <a:ea typeface="Arial"/>
                <a:cs typeface="Arial"/>
                <a:sym typeface="Arial"/>
              </a:defRPr>
            </a:lvl3pPr>
            <a:lvl4pPr marL="0" marR="0" lvl="3" indent="0" algn="r" rtl="0">
              <a:spcBef>
                <a:spcPts val="0"/>
              </a:spcBef>
              <a:buNone/>
              <a:defRPr sz="1050" b="0" i="0" u="none" strike="noStrike" cap="none">
                <a:solidFill>
                  <a:srgbClr val="888888"/>
                </a:solidFill>
                <a:latin typeface="Arial"/>
                <a:ea typeface="Arial"/>
                <a:cs typeface="Arial"/>
                <a:sym typeface="Arial"/>
              </a:defRPr>
            </a:lvl4pPr>
            <a:lvl5pPr marL="0" marR="0" lvl="4" indent="0" algn="r" rtl="0">
              <a:spcBef>
                <a:spcPts val="0"/>
              </a:spcBef>
              <a:buNone/>
              <a:defRPr sz="1050" b="0" i="0" u="none" strike="noStrike" cap="none">
                <a:solidFill>
                  <a:srgbClr val="888888"/>
                </a:solidFill>
                <a:latin typeface="Arial"/>
                <a:ea typeface="Arial"/>
                <a:cs typeface="Arial"/>
                <a:sym typeface="Arial"/>
              </a:defRPr>
            </a:lvl5pPr>
            <a:lvl6pPr marL="0" marR="0" lvl="5" indent="0" algn="r" rtl="0">
              <a:spcBef>
                <a:spcPts val="0"/>
              </a:spcBef>
              <a:buNone/>
              <a:defRPr sz="1050" b="0" i="0" u="none" strike="noStrike" cap="none">
                <a:solidFill>
                  <a:srgbClr val="888888"/>
                </a:solidFill>
                <a:latin typeface="Arial"/>
                <a:ea typeface="Arial"/>
                <a:cs typeface="Arial"/>
                <a:sym typeface="Arial"/>
              </a:defRPr>
            </a:lvl6pPr>
            <a:lvl7pPr marL="0" marR="0" lvl="6" indent="0" algn="r" rtl="0">
              <a:spcBef>
                <a:spcPts val="0"/>
              </a:spcBef>
              <a:buNone/>
              <a:defRPr sz="1050" b="0" i="0" u="none" strike="noStrike" cap="none">
                <a:solidFill>
                  <a:srgbClr val="888888"/>
                </a:solidFill>
                <a:latin typeface="Arial"/>
                <a:ea typeface="Arial"/>
                <a:cs typeface="Arial"/>
                <a:sym typeface="Arial"/>
              </a:defRPr>
            </a:lvl7pPr>
            <a:lvl8pPr marL="0" marR="0" lvl="7" indent="0" algn="r" rtl="0">
              <a:spcBef>
                <a:spcPts val="0"/>
              </a:spcBef>
              <a:buNone/>
              <a:defRPr sz="1050" b="0" i="0" u="none" strike="noStrike" cap="none">
                <a:solidFill>
                  <a:srgbClr val="888888"/>
                </a:solidFill>
                <a:latin typeface="Arial"/>
                <a:ea typeface="Arial"/>
                <a:cs typeface="Arial"/>
                <a:sym typeface="Arial"/>
              </a:defRPr>
            </a:lvl8pPr>
            <a:lvl9pPr marL="0" marR="0" lvl="8" indent="0" algn="r" rtl="0">
              <a:spcBef>
                <a:spcPts val="0"/>
              </a:spcBef>
              <a:buNone/>
              <a:defRPr sz="105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8"/>
        <p:cNvGrpSpPr/>
        <p:nvPr/>
      </p:nvGrpSpPr>
      <p:grpSpPr>
        <a:xfrm>
          <a:off x="0" y="0"/>
          <a:ext cx="0" cy="0"/>
          <a:chOff x="0" y="0"/>
          <a:chExt cx="0" cy="0"/>
        </a:xfrm>
      </p:grpSpPr>
      <p:sp>
        <p:nvSpPr>
          <p:cNvPr id="219" name="Google Shape;219;p100"/>
          <p:cNvSpPr txBox="1">
            <a:spLocks noGrp="1"/>
          </p:cNvSpPr>
          <p:nvPr>
            <p:ph type="title"/>
          </p:nvPr>
        </p:nvSpPr>
        <p:spPr>
          <a:xfrm>
            <a:off x="565150" y="770890"/>
            <a:ext cx="7335835" cy="1268984"/>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100"/>
          <p:cNvSpPr txBox="1">
            <a:spLocks noGrp="1"/>
          </p:cNvSpPr>
          <p:nvPr>
            <p:ph type="body" idx="1"/>
          </p:nvPr>
        </p:nvSpPr>
        <p:spPr>
          <a:xfrm>
            <a:off x="565150" y="2160016"/>
            <a:ext cx="7335835" cy="3601212"/>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9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9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9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9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17500" algn="l" rtl="0">
              <a:lnSpc>
                <a:spcPct val="100000"/>
              </a:lnSpc>
              <a:spcBef>
                <a:spcPts val="9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221" name="Google Shape;221;p100"/>
          <p:cNvSpPr txBox="1">
            <a:spLocks noGrp="1"/>
          </p:cNvSpPr>
          <p:nvPr>
            <p:ph type="dt" idx="10"/>
          </p:nvPr>
        </p:nvSpPr>
        <p:spPr>
          <a:xfrm>
            <a:off x="566928" y="457200"/>
            <a:ext cx="360820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22" name="Google Shape;222;p100"/>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r>
              <a:rPr lang="en-HK"/>
              <a:t>Revolution of Technology for Translation and Localisation in the AI Era (Sai-cheong Siu, 7 November 2024)</a:t>
            </a:r>
            <a:endParaRPr/>
          </a:p>
        </p:txBody>
      </p:sp>
      <p:sp>
        <p:nvSpPr>
          <p:cNvPr id="223" name="Google Shape;223;p100"/>
          <p:cNvSpPr txBox="1">
            <a:spLocks noGrp="1"/>
          </p:cNvSpPr>
          <p:nvPr>
            <p:ph type="sldNum" idx="12"/>
          </p:nvPr>
        </p:nvSpPr>
        <p:spPr>
          <a:xfrm>
            <a:off x="10809678" y="6141085"/>
            <a:ext cx="8138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Arial"/>
                <a:ea typeface="Arial"/>
                <a:cs typeface="Arial"/>
                <a:sym typeface="Arial"/>
              </a:defRPr>
            </a:lvl1pPr>
            <a:lvl2pPr marL="0" marR="0" lvl="1" indent="0" algn="r" rtl="0">
              <a:spcBef>
                <a:spcPts val="0"/>
              </a:spcBef>
              <a:buNone/>
              <a:defRPr sz="1050" b="0" i="0" u="none" strike="noStrike" cap="none">
                <a:solidFill>
                  <a:schemeClr val="lt1"/>
                </a:solidFill>
                <a:latin typeface="Arial"/>
                <a:ea typeface="Arial"/>
                <a:cs typeface="Arial"/>
                <a:sym typeface="Arial"/>
              </a:defRPr>
            </a:lvl2pPr>
            <a:lvl3pPr marL="0" marR="0" lvl="2" indent="0" algn="r" rtl="0">
              <a:spcBef>
                <a:spcPts val="0"/>
              </a:spcBef>
              <a:buNone/>
              <a:defRPr sz="1050" b="0" i="0" u="none" strike="noStrike" cap="none">
                <a:solidFill>
                  <a:schemeClr val="lt1"/>
                </a:solidFill>
                <a:latin typeface="Arial"/>
                <a:ea typeface="Arial"/>
                <a:cs typeface="Arial"/>
                <a:sym typeface="Arial"/>
              </a:defRPr>
            </a:lvl3pPr>
            <a:lvl4pPr marL="0" marR="0" lvl="3" indent="0" algn="r" rtl="0">
              <a:spcBef>
                <a:spcPts val="0"/>
              </a:spcBef>
              <a:buNone/>
              <a:defRPr sz="1050" b="0" i="0" u="none" strike="noStrike" cap="none">
                <a:solidFill>
                  <a:schemeClr val="lt1"/>
                </a:solidFill>
                <a:latin typeface="Arial"/>
                <a:ea typeface="Arial"/>
                <a:cs typeface="Arial"/>
                <a:sym typeface="Arial"/>
              </a:defRPr>
            </a:lvl4pPr>
            <a:lvl5pPr marL="0" marR="0" lvl="4" indent="0" algn="r" rtl="0">
              <a:spcBef>
                <a:spcPts val="0"/>
              </a:spcBef>
              <a:buNone/>
              <a:defRPr sz="1050" b="0" i="0" u="none" strike="noStrike" cap="none">
                <a:solidFill>
                  <a:schemeClr val="lt1"/>
                </a:solidFill>
                <a:latin typeface="Arial"/>
                <a:ea typeface="Arial"/>
                <a:cs typeface="Arial"/>
                <a:sym typeface="Arial"/>
              </a:defRPr>
            </a:lvl5pPr>
            <a:lvl6pPr marL="0" marR="0" lvl="5" indent="0" algn="r" rtl="0">
              <a:spcBef>
                <a:spcPts val="0"/>
              </a:spcBef>
              <a:buNone/>
              <a:defRPr sz="1050" b="0" i="0" u="none" strike="noStrike" cap="none">
                <a:solidFill>
                  <a:schemeClr val="lt1"/>
                </a:solidFill>
                <a:latin typeface="Arial"/>
                <a:ea typeface="Arial"/>
                <a:cs typeface="Arial"/>
                <a:sym typeface="Arial"/>
              </a:defRPr>
            </a:lvl6pPr>
            <a:lvl7pPr marL="0" marR="0" lvl="6" indent="0" algn="r" rtl="0">
              <a:spcBef>
                <a:spcPts val="0"/>
              </a:spcBef>
              <a:buNone/>
              <a:defRPr sz="1050" b="0" i="0" u="none" strike="noStrike" cap="none">
                <a:solidFill>
                  <a:schemeClr val="lt1"/>
                </a:solidFill>
                <a:latin typeface="Arial"/>
                <a:ea typeface="Arial"/>
                <a:cs typeface="Arial"/>
                <a:sym typeface="Arial"/>
              </a:defRPr>
            </a:lvl7pPr>
            <a:lvl8pPr marL="0" marR="0" lvl="7" indent="0" algn="r" rtl="0">
              <a:spcBef>
                <a:spcPts val="0"/>
              </a:spcBef>
              <a:buNone/>
              <a:defRPr sz="1050" b="0" i="0" u="none" strike="noStrike" cap="none">
                <a:solidFill>
                  <a:schemeClr val="lt1"/>
                </a:solidFill>
                <a:latin typeface="Arial"/>
                <a:ea typeface="Arial"/>
                <a:cs typeface="Arial"/>
                <a:sym typeface="Arial"/>
              </a:defRPr>
            </a:lvl8pPr>
            <a:lvl9pPr marL="0" marR="0" lvl="8" indent="0" algn="r" rtl="0">
              <a:spcBef>
                <a:spcPts val="0"/>
              </a:spcBef>
              <a:buNone/>
              <a:defRPr sz="105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image" Target="../media/image1540.png"/><Relationship Id="rId16" Type="http://schemas.openxmlformats.org/officeDocument/2006/relationships/image" Target="../media/image28.svg"/><Relationship Id="rId1" Type="http://schemas.openxmlformats.org/officeDocument/2006/relationships/slideLayout" Target="../slideLayouts/slideLayout3.xml"/><Relationship Id="rId6" Type="http://schemas.openxmlformats.org/officeDocument/2006/relationships/image" Target="../media/image1580.png"/><Relationship Id="rId11" Type="http://schemas.openxmlformats.org/officeDocument/2006/relationships/image" Target="../media/image23.png"/><Relationship Id="rId5" Type="http://schemas.openxmlformats.org/officeDocument/2006/relationships/image" Target="../media/image157.png"/><Relationship Id="rId15" Type="http://schemas.openxmlformats.org/officeDocument/2006/relationships/image" Target="../media/image27.png"/><Relationship Id="rId10" Type="http://schemas.openxmlformats.org/officeDocument/2006/relationships/image" Target="../media/image162.png"/><Relationship Id="rId4" Type="http://schemas.openxmlformats.org/officeDocument/2006/relationships/image" Target="../media/image1560.png"/><Relationship Id="rId9" Type="http://schemas.openxmlformats.org/officeDocument/2006/relationships/image" Target="../media/image161.png"/><Relationship Id="rId14" Type="http://schemas.openxmlformats.org/officeDocument/2006/relationships/image" Target="../media/image26.svg"/></Relationships>
</file>

<file path=ppt/slides/_rels/slide1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41.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notesSlide" Target="../notesSlides/notesSlide63.xml"/><Relationship Id="rId1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42.png"/><Relationship Id="rId14" Type="http://schemas.openxmlformats.org/officeDocument/2006/relationships/image" Target="../media/image147.png"/></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371080146_ChatGPT_and_GPT-4_for_Professional_Translators_Exploring_the_Potential_of_Large_Language_Models_in_Translation"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372077957_Revolutionizing_Translation_with_AI_Unravelling_Neural_Machine_Translation_and_Generative_Pre-trained_Large_Language_Models?utm_source=twitter&amp;rgutm_meta1=eHNsLUFtMmJrM2x0UmppbzYrSEtNUEdoZnZ5YkkzcnJ2TE41Ky9PYjlrbS8vT0F5b2prME5ZVFRUU0RheGFlOU4wRFpQK3NEejVTcHczVHJkdFdmeXRRZjJ2QT0%3D"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6.xml.rels><?xml version="1.0" encoding="UTF-8" standalone="yes"?>
<Relationships xmlns="http://schemas.openxmlformats.org/package/2006/relationships"><Relationship Id="rId3" Type="http://schemas.openxmlformats.org/officeDocument/2006/relationships/hyperlink" Target="mailto:scsiu@hsu.edu.hk"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mailto:siusaicheong@gmail.com"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sv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0.png"/></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hyperlink" Target="https://www.info.gov.hk/gia/general/today.ht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svg"/><Relationship Id="rId7" Type="http://schemas.openxmlformats.org/officeDocument/2006/relationships/image" Target="../media/image111.sv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svg"/><Relationship Id="rId3" Type="http://schemas.openxmlformats.org/officeDocument/2006/relationships/image" Target="../media/image107.svg"/><Relationship Id="rId7" Type="http://schemas.openxmlformats.org/officeDocument/2006/relationships/image" Target="../media/image26.svg"/><Relationship Id="rId12"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116.svg"/><Relationship Id="rId5" Type="http://schemas.openxmlformats.org/officeDocument/2006/relationships/image" Target="../media/image24.svg"/><Relationship Id="rId10" Type="http://schemas.openxmlformats.org/officeDocument/2006/relationships/image" Target="../media/image115.png"/><Relationship Id="rId4" Type="http://schemas.openxmlformats.org/officeDocument/2006/relationships/image" Target="../media/image23.png"/><Relationship Id="rId9" Type="http://schemas.openxmlformats.org/officeDocument/2006/relationships/image" Target="../media/image109.svg"/></Relationships>
</file>

<file path=ppt/slides/_rels/slide81.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24.svg"/><Relationship Id="rId2"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11.svg"/><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3.xml"/><Relationship Id="rId5" Type="http://schemas.openxmlformats.org/officeDocument/2006/relationships/image" Target="../media/image128.sv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82" name="Google Shape;282;p1"/>
          <p:cNvGrpSpPr/>
          <p:nvPr/>
        </p:nvGrpSpPr>
        <p:grpSpPr>
          <a:xfrm>
            <a:off x="3363151" y="0"/>
            <a:ext cx="1901686" cy="6858000"/>
            <a:chOff x="10290315" y="0"/>
            <a:chExt cx="1901686" cy="6858000"/>
          </a:xfrm>
        </p:grpSpPr>
        <p:sp>
          <p:nvSpPr>
            <p:cNvPr id="283" name="Google Shape;283;p1"/>
            <p:cNvSpPr/>
            <p:nvPr/>
          </p:nvSpPr>
          <p:spPr>
            <a:xfrm>
              <a:off x="10290315" y="3549390"/>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4" name="Google Shape;284;p1"/>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5" name="Google Shape;285;p1"/>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6" name="Google Shape;286;p1"/>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7" name="Google Shape;287;p1"/>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8" name="Google Shape;288;p1"/>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9" name="Google Shape;289;p1"/>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90" name="Google Shape;290;p1"/>
          <p:cNvSpPr txBox="1">
            <a:spLocks noGrp="1"/>
          </p:cNvSpPr>
          <p:nvPr>
            <p:ph type="ctrTitle"/>
          </p:nvPr>
        </p:nvSpPr>
        <p:spPr>
          <a:xfrm>
            <a:off x="565150" y="768334"/>
            <a:ext cx="3928725" cy="28664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ct val="100000"/>
              <a:buFont typeface="Arial"/>
              <a:buNone/>
            </a:pPr>
            <a:r>
              <a:rPr lang="en-US" sz="3600" dirty="0"/>
              <a:t>Revolution of Technology for Translation and </a:t>
            </a:r>
            <a:r>
              <a:rPr lang="en-US" sz="3600" dirty="0" err="1"/>
              <a:t>Localisation</a:t>
            </a:r>
            <a:r>
              <a:rPr lang="en-US" sz="3600" dirty="0"/>
              <a:t> in the AI Era</a:t>
            </a:r>
          </a:p>
        </p:txBody>
      </p:sp>
      <p:sp>
        <p:nvSpPr>
          <p:cNvPr id="291" name="Google Shape;291;p1"/>
          <p:cNvSpPr txBox="1">
            <a:spLocks noGrp="1"/>
          </p:cNvSpPr>
          <p:nvPr>
            <p:ph type="subTitle" idx="1"/>
          </p:nvPr>
        </p:nvSpPr>
        <p:spPr>
          <a:xfrm>
            <a:off x="565150" y="3837500"/>
            <a:ext cx="3928725" cy="2249599"/>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100000"/>
              </a:lnSpc>
              <a:spcBef>
                <a:spcPts val="0"/>
              </a:spcBef>
              <a:spcAft>
                <a:spcPts val="0"/>
              </a:spcAft>
              <a:buClr>
                <a:schemeClr val="dk1"/>
              </a:buClr>
              <a:buSzPct val="100000"/>
              <a:buNone/>
            </a:pPr>
            <a:r>
              <a:rPr lang="en-US" dirty="0"/>
              <a:t>Sai-cheong SIU</a:t>
            </a:r>
            <a:endParaRPr dirty="0"/>
          </a:p>
          <a:p>
            <a:pPr marL="0" lvl="0" indent="0" algn="l" rtl="0">
              <a:lnSpc>
                <a:spcPct val="100000"/>
              </a:lnSpc>
              <a:spcBef>
                <a:spcPts val="900"/>
              </a:spcBef>
              <a:spcAft>
                <a:spcPts val="0"/>
              </a:spcAft>
              <a:buClr>
                <a:schemeClr val="dk1"/>
              </a:buClr>
              <a:buSzPct val="100000"/>
              <a:buNone/>
            </a:pPr>
            <a:r>
              <a:rPr lang="en-US" dirty="0"/>
              <a:t>Associate Professor</a:t>
            </a:r>
            <a:endParaRPr dirty="0"/>
          </a:p>
          <a:p>
            <a:pPr marL="0" lvl="0" indent="0" algn="l" rtl="0">
              <a:lnSpc>
                <a:spcPct val="100000"/>
              </a:lnSpc>
              <a:spcBef>
                <a:spcPts val="900"/>
              </a:spcBef>
              <a:spcAft>
                <a:spcPts val="0"/>
              </a:spcAft>
              <a:buClr>
                <a:schemeClr val="dk1"/>
              </a:buClr>
              <a:buSzPct val="100000"/>
              <a:buNone/>
            </a:pPr>
            <a:r>
              <a:rPr lang="en-US" dirty="0" err="1"/>
              <a:t>Programme</a:t>
            </a:r>
            <a:r>
              <a:rPr lang="en-US" dirty="0"/>
              <a:t> Director, Master of Arts in Translation (Computer (-Aided) Translation) </a:t>
            </a:r>
          </a:p>
          <a:p>
            <a:pPr marL="0" lvl="0" indent="0" algn="l" rtl="0">
              <a:lnSpc>
                <a:spcPct val="100000"/>
              </a:lnSpc>
              <a:spcBef>
                <a:spcPts val="900"/>
              </a:spcBef>
              <a:spcAft>
                <a:spcPts val="0"/>
              </a:spcAft>
              <a:buClr>
                <a:schemeClr val="dk1"/>
              </a:buClr>
              <a:buSzPct val="100000"/>
              <a:buNone/>
            </a:pPr>
            <a:r>
              <a:rPr lang="en-US" dirty="0"/>
              <a:t>The Hang Seng University of Hong Kong</a:t>
            </a:r>
            <a:endParaRPr dirty="0"/>
          </a:p>
        </p:txBody>
      </p:sp>
      <p:cxnSp>
        <p:nvCxnSpPr>
          <p:cNvPr id="292" name="Google Shape;292;p1"/>
          <p:cNvCxnSpPr/>
          <p:nvPr/>
        </p:nvCxnSpPr>
        <p:spPr>
          <a:xfrm>
            <a:off x="565150" y="6087110"/>
            <a:ext cx="4134537" cy="0"/>
          </a:xfrm>
          <a:prstGeom prst="straightConnector1">
            <a:avLst/>
          </a:prstGeom>
          <a:noFill/>
          <a:ln w="12700" cap="flat" cmpd="sng">
            <a:solidFill>
              <a:srgbClr val="A5A5A5"/>
            </a:solidFill>
            <a:prstDash val="solid"/>
            <a:miter lim="800000"/>
            <a:headEnd type="none" w="sm" len="sm"/>
            <a:tailEnd type="none" w="sm" len="sm"/>
          </a:ln>
        </p:spPr>
      </p:cxnSp>
      <p:pic>
        <p:nvPicPr>
          <p:cNvPr id="293" name="Google Shape;293;p1"/>
          <p:cNvPicPr preferRelativeResize="0"/>
          <p:nvPr/>
        </p:nvPicPr>
        <p:blipFill>
          <a:blip r:embed="rId3"/>
          <a:srcRect l="12122" r="12122"/>
          <a:stretch/>
        </p:blipFill>
        <p:spPr>
          <a:xfrm>
            <a:off x="5264837" y="1"/>
            <a:ext cx="6927163"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8" name="Google Shape;788;p20"/>
          <p:cNvSpPr txBox="1">
            <a:spLocks noGrp="1"/>
          </p:cNvSpPr>
          <p:nvPr>
            <p:ph type="title"/>
          </p:nvPr>
        </p:nvSpPr>
        <p:spPr>
          <a:xfrm>
            <a:off x="565151" y="770889"/>
            <a:ext cx="4133560" cy="33954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Features of deep learning</a:t>
            </a:r>
            <a:endParaRPr/>
          </a:p>
        </p:txBody>
      </p:sp>
      <p:sp>
        <p:nvSpPr>
          <p:cNvPr id="807" name="Google Shape;807;p2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789" name="Google Shape;789;p20"/>
          <p:cNvCxnSpPr/>
          <p:nvPr/>
        </p:nvCxnSpPr>
        <p:spPr>
          <a:xfrm>
            <a:off x="565150" y="6087110"/>
            <a:ext cx="4133560" cy="0"/>
          </a:xfrm>
          <a:prstGeom prst="straightConnector1">
            <a:avLst/>
          </a:prstGeom>
          <a:noFill/>
          <a:ln w="12700" cap="flat" cmpd="sng">
            <a:solidFill>
              <a:srgbClr val="A5A5A5"/>
            </a:solidFill>
            <a:prstDash val="solid"/>
            <a:miter lim="800000"/>
            <a:headEnd type="none" w="sm" len="sm"/>
            <a:tailEnd type="none" w="sm" len="sm"/>
          </a:ln>
        </p:spPr>
      </p:cxnSp>
      <p:grpSp>
        <p:nvGrpSpPr>
          <p:cNvPr id="790" name="Google Shape;790;p20"/>
          <p:cNvGrpSpPr/>
          <p:nvPr/>
        </p:nvGrpSpPr>
        <p:grpSpPr>
          <a:xfrm>
            <a:off x="5316278" y="811306"/>
            <a:ext cx="6104761" cy="5459634"/>
            <a:chOff x="0" y="2267"/>
            <a:chExt cx="6104761" cy="5459634"/>
          </a:xfrm>
        </p:grpSpPr>
        <p:sp>
          <p:nvSpPr>
            <p:cNvPr id="791" name="Google Shape;791;p20"/>
            <p:cNvSpPr/>
            <p:nvPr/>
          </p:nvSpPr>
          <p:spPr>
            <a:xfrm>
              <a:off x="0" y="2267"/>
              <a:ext cx="6104761" cy="1149396"/>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347692" y="260882"/>
              <a:ext cx="632168" cy="63216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1327553" y="2267"/>
              <a:ext cx="4777207" cy="11493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txBox="1"/>
            <p:nvPr/>
          </p:nvSpPr>
          <p:spPr>
            <a:xfrm>
              <a:off x="1327553" y="2267"/>
              <a:ext cx="4777207" cy="1149396"/>
            </a:xfrm>
            <a:prstGeom prst="rect">
              <a:avLst/>
            </a:prstGeom>
            <a:noFill/>
            <a:ln>
              <a:noFill/>
            </a:ln>
          </p:spPr>
          <p:txBody>
            <a:bodyPr spcFirstLastPara="1" wrap="square" lIns="121625" tIns="121625" rIns="121625" bIns="121625" anchor="ctr"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1. Multilayered artificial neurons</a:t>
              </a:r>
              <a:endParaRPr/>
            </a:p>
          </p:txBody>
        </p:sp>
        <p:sp>
          <p:nvSpPr>
            <p:cNvPr id="795" name="Google Shape;795;p20"/>
            <p:cNvSpPr/>
            <p:nvPr/>
          </p:nvSpPr>
          <p:spPr>
            <a:xfrm>
              <a:off x="0" y="1439013"/>
              <a:ext cx="6104761" cy="1149396"/>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347692" y="1697627"/>
              <a:ext cx="632168" cy="63216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1327553" y="1439013"/>
              <a:ext cx="4777207" cy="11493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txBox="1"/>
            <p:nvPr/>
          </p:nvSpPr>
          <p:spPr>
            <a:xfrm>
              <a:off x="1327553" y="1439013"/>
              <a:ext cx="4777207" cy="1149396"/>
            </a:xfrm>
            <a:prstGeom prst="rect">
              <a:avLst/>
            </a:prstGeom>
            <a:noFill/>
            <a:ln>
              <a:noFill/>
            </a:ln>
          </p:spPr>
          <p:txBody>
            <a:bodyPr spcFirstLastPara="1" wrap="square" lIns="121625" tIns="121625" rIns="121625" bIns="121625" anchor="ctr"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2. Feature extraction and representation</a:t>
              </a:r>
              <a:endParaRPr/>
            </a:p>
          </p:txBody>
        </p:sp>
        <p:sp>
          <p:nvSpPr>
            <p:cNvPr id="799" name="Google Shape;799;p20"/>
            <p:cNvSpPr/>
            <p:nvPr/>
          </p:nvSpPr>
          <p:spPr>
            <a:xfrm>
              <a:off x="0" y="2875759"/>
              <a:ext cx="6104761" cy="1149396"/>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347692" y="3134373"/>
              <a:ext cx="632168" cy="63216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1327553" y="2875759"/>
              <a:ext cx="4777207" cy="11493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txBox="1"/>
            <p:nvPr/>
          </p:nvSpPr>
          <p:spPr>
            <a:xfrm>
              <a:off x="1327553" y="2875759"/>
              <a:ext cx="4777207" cy="1149396"/>
            </a:xfrm>
            <a:prstGeom prst="rect">
              <a:avLst/>
            </a:prstGeom>
            <a:noFill/>
            <a:ln>
              <a:noFill/>
            </a:ln>
          </p:spPr>
          <p:txBody>
            <a:bodyPr spcFirstLastPara="1" wrap="square" lIns="121625" tIns="121625" rIns="121625" bIns="121625" anchor="ctr"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3. Versatility across domains</a:t>
              </a:r>
              <a:endParaRPr/>
            </a:p>
          </p:txBody>
        </p:sp>
        <p:sp>
          <p:nvSpPr>
            <p:cNvPr id="803" name="Google Shape;803;p20"/>
            <p:cNvSpPr/>
            <p:nvPr/>
          </p:nvSpPr>
          <p:spPr>
            <a:xfrm>
              <a:off x="0" y="4312505"/>
              <a:ext cx="6104761" cy="1149396"/>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347692" y="4571119"/>
              <a:ext cx="632168" cy="63216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1327553" y="4312505"/>
              <a:ext cx="4777207" cy="11493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txBox="1"/>
            <p:nvPr/>
          </p:nvSpPr>
          <p:spPr>
            <a:xfrm>
              <a:off x="1327553" y="4312505"/>
              <a:ext cx="4777207" cy="1149396"/>
            </a:xfrm>
            <a:prstGeom prst="rect">
              <a:avLst/>
            </a:prstGeom>
            <a:noFill/>
            <a:ln>
              <a:noFill/>
            </a:ln>
          </p:spPr>
          <p:txBody>
            <a:bodyPr spcFirstLastPara="1" wrap="square" lIns="121625" tIns="121625" rIns="121625" bIns="121625" anchor="ctr"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4. Resurgence in popularity</a:t>
              </a:r>
              <a:endParaRPr/>
            </a:p>
          </p:txBody>
        </p:sp>
      </p:grpSp>
    </p:spTree>
    <p:extLst>
      <p:ext uri="{BB962C8B-B14F-4D97-AF65-F5344CB8AC3E}">
        <p14:creationId xmlns:p14="http://schemas.microsoft.com/office/powerpoint/2010/main" val="3411656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Platform 7: </a:t>
            </a:r>
            <a:r>
              <a:rPr lang="en-US" dirty="0" err="1"/>
              <a:t>BlendMT</a:t>
            </a:r>
            <a:endParaRPr lang="en-US" dirty="0"/>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Autofit/>
          </a:bodyPr>
          <a:lstStyle/>
          <a:p>
            <a:pPr lvl="0" indent="-304800">
              <a:spcBef>
                <a:spcPts val="0"/>
              </a:spcBef>
              <a:buSzPts val="1200"/>
              <a:buChar char="●"/>
            </a:pPr>
            <a:r>
              <a:rPr lang="en-HK" altLang="zh-TW" b="1" dirty="0">
                <a:highlight>
                  <a:srgbClr val="FAFAFA"/>
                </a:highlight>
              </a:rPr>
              <a:t>Diversity of Approaches: </a:t>
            </a:r>
            <a:r>
              <a:rPr lang="en-HK" altLang="zh-TW" dirty="0">
                <a:highlight>
                  <a:srgbClr val="FAFAFA"/>
                </a:highlight>
              </a:rPr>
              <a:t>Different engines use distinct algorithms and training data. Merging captures a broader range of linguistic nuances missed by any single model and mitigate individual weaknesses.</a:t>
            </a:r>
            <a:endParaRPr lang="en-HK" dirty="0">
              <a:highlight>
                <a:srgbClr val="FAFAFA"/>
              </a:highlight>
            </a:endParaRPr>
          </a:p>
          <a:p>
            <a:pPr lvl="0" indent="-304800">
              <a:spcBef>
                <a:spcPts val="0"/>
              </a:spcBef>
              <a:buSzPts val="1200"/>
              <a:buChar char="●"/>
            </a:pPr>
            <a:r>
              <a:rPr lang="en-HK" altLang="zh-TW" b="1" dirty="0">
                <a:highlight>
                  <a:srgbClr val="FAFAFA"/>
                </a:highlight>
              </a:rPr>
              <a:t>Enhanced Fluency and Readability: </a:t>
            </a:r>
            <a:r>
              <a:rPr lang="en-HK" altLang="zh-TW" dirty="0">
                <a:highlight>
                  <a:srgbClr val="FAFAFA"/>
                </a:highlight>
              </a:rPr>
              <a:t>Blending diverse sentence structures and phrasing often results in a more natural-sounding, human-like final translation.</a:t>
            </a:r>
            <a:endParaRPr lang="en-HK" dirty="0">
              <a:highlight>
                <a:srgbClr val="FAFAFA"/>
              </a:highlight>
            </a:endParaRPr>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126294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Platform 7: </a:t>
            </a:r>
            <a:r>
              <a:rPr lang="en-US" dirty="0" err="1"/>
              <a:t>BlendMT</a:t>
            </a:r>
            <a:endParaRPr lang="en-US" dirty="0"/>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Autofit/>
          </a:bodyPr>
          <a:lstStyle/>
          <a:p>
            <a:pPr lvl="0" indent="-304800">
              <a:spcBef>
                <a:spcPts val="0"/>
              </a:spcBef>
              <a:buSzPts val="1200"/>
              <a:buChar char="●"/>
            </a:pPr>
            <a:r>
              <a:rPr lang="en-HK" altLang="zh-TW" b="1" dirty="0">
                <a:highlight>
                  <a:srgbClr val="FAFAFA"/>
                </a:highlight>
              </a:rPr>
              <a:t>Improved Accuracy for Complex Texts: </a:t>
            </a:r>
            <a:r>
              <a:rPr lang="en-HK" altLang="zh-TW" dirty="0">
                <a:highlight>
                  <a:srgbClr val="FAFAFA"/>
                </a:highlight>
              </a:rPr>
              <a:t>Technical or domain-specific language benefits from cross-referencing multiple interpretations to arrive at the most accurate rendition.</a:t>
            </a:r>
            <a:endParaRPr lang="en-HK" dirty="0">
              <a:highlight>
                <a:srgbClr val="FAFAFA"/>
              </a:highlight>
            </a:endParaRPr>
          </a:p>
          <a:p>
            <a:pPr lvl="0" indent="-304800">
              <a:spcBef>
                <a:spcPts val="0"/>
              </a:spcBef>
              <a:buSzPts val="1200"/>
              <a:buChar char="●"/>
            </a:pPr>
            <a:r>
              <a:rPr lang="en-HK" altLang="zh-TW" b="1" dirty="0">
                <a:highlight>
                  <a:srgbClr val="FAFAFA"/>
                </a:highlight>
              </a:rPr>
              <a:t>Boosting Efficiency &amp; Cost-Effectiveness: </a:t>
            </a:r>
            <a:r>
              <a:rPr lang="en-HK" altLang="zh-TW" dirty="0">
                <a:highlight>
                  <a:srgbClr val="FAFAFA"/>
                </a:highlight>
              </a:rPr>
              <a:t>Instead of extensive manual post-editing, combination tools streamline the process, saving time and resources.</a:t>
            </a:r>
            <a:endParaRPr lang="en-HK" dirty="0">
              <a:highlight>
                <a:srgbClr val="FAFAFA"/>
              </a:highlight>
            </a:endParaRPr>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6489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B51966-ACA9-8056-2023-2CF2439BBED5}"/>
              </a:ext>
            </a:extLst>
          </p:cNvPr>
          <p:cNvSpPr>
            <a:spLocks noGrp="1"/>
          </p:cNvSpPr>
          <p:nvPr>
            <p:ph type="ftr" idx="11"/>
          </p:nvPr>
        </p:nvSpPr>
        <p:spPr/>
        <p:txBody>
          <a:bodyPr/>
          <a:lstStyle/>
          <a:p>
            <a:r>
              <a:rPr lang="en-HK"/>
              <a:t>Revolution of Technology for Translation and Localisation in the AI Era (Sai-cheong Siu, 7 November 2024)</a:t>
            </a:r>
          </a:p>
        </p:txBody>
      </p:sp>
      <p:pic>
        <p:nvPicPr>
          <p:cNvPr id="3" name="Google Shape;62;p14">
            <a:extLst>
              <a:ext uri="{FF2B5EF4-FFF2-40B4-BE49-F238E27FC236}">
                <a16:creationId xmlns:a16="http://schemas.microsoft.com/office/drawing/2014/main" id="{78183C42-AFD7-8194-D1FB-1D18236BCAB7}"/>
              </a:ext>
            </a:extLst>
          </p:cNvPr>
          <p:cNvPicPr preferRelativeResize="0"/>
          <p:nvPr/>
        </p:nvPicPr>
        <p:blipFill>
          <a:blip r:embed="rId2">
            <a:alphaModFix/>
          </a:blip>
          <a:stretch>
            <a:fillRect/>
          </a:stretch>
        </p:blipFill>
        <p:spPr>
          <a:xfrm>
            <a:off x="1775873" y="173904"/>
            <a:ext cx="8640253" cy="5826064"/>
          </a:xfrm>
          <a:prstGeom prst="rect">
            <a:avLst/>
          </a:prstGeom>
          <a:noFill/>
          <a:ln>
            <a:solidFill>
              <a:schemeClr val="accent1"/>
            </a:solidFill>
          </a:ln>
        </p:spPr>
      </p:pic>
    </p:spTree>
    <p:extLst>
      <p:ext uri="{BB962C8B-B14F-4D97-AF65-F5344CB8AC3E}">
        <p14:creationId xmlns:p14="http://schemas.microsoft.com/office/powerpoint/2010/main" val="1508305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7" name="Title 1">
            <a:extLst>
              <a:ext uri="{FF2B5EF4-FFF2-40B4-BE49-F238E27FC236}">
                <a16:creationId xmlns:a16="http://schemas.microsoft.com/office/drawing/2014/main" id="{19E0CD5B-1D4B-D6B8-C363-94A9765ED73E}"/>
              </a:ext>
            </a:extLst>
          </p:cNvPr>
          <p:cNvSpPr>
            <a:spLocks noGrp="1"/>
          </p:cNvSpPr>
          <p:nvPr>
            <p:ph type="title"/>
          </p:nvPr>
        </p:nvSpPr>
        <p:spPr>
          <a:xfrm>
            <a:off x="565150" y="770890"/>
            <a:ext cx="7335835" cy="1268984"/>
          </a:xfrm>
        </p:spPr>
        <p:txBody>
          <a:bodyPr wrap="square" anchor="t">
            <a:normAutofit/>
          </a:bodyPr>
          <a:lstStyle/>
          <a:p>
            <a:r>
              <a:rPr lang="en-US" dirty="0"/>
              <a:t>Example: ST</a:t>
            </a:r>
          </a:p>
        </p:txBody>
      </p:sp>
      <p:sp>
        <p:nvSpPr>
          <p:cNvPr id="82" name="Google Shape;82;p17"/>
          <p:cNvSpPr txBox="1">
            <a:spLocks noGrp="1"/>
          </p:cNvSpPr>
          <p:nvPr>
            <p:ph type="body" idx="1"/>
          </p:nvPr>
        </p:nvSpPr>
        <p:spPr>
          <a:xfrm>
            <a:off x="565150" y="2160016"/>
            <a:ext cx="7335835" cy="3601212"/>
          </a:xfrm>
        </p:spPr>
        <p:txBody>
          <a:bodyPr spcFirstLastPara="1" wrap="square" lIns="121900" tIns="121900" rIns="121900" bIns="121900" anchor="t" anchorCtr="0">
            <a:normAutofit/>
          </a:bodyPr>
          <a:lstStyle/>
          <a:p>
            <a:pPr marL="0" indent="0">
              <a:buNone/>
            </a:pPr>
            <a:r>
              <a:rPr lang="en-US" altLang="zh-TW" dirty="0"/>
              <a:t>Text input: </a:t>
            </a:r>
            <a:r>
              <a:rPr lang="zh-CN" altLang="en-US" dirty="0"/>
              <a:t>我們會持續優化「互聯互通」機制，強化全球最大離岸人民幣業務樞紐地位，助力人民幣國際化。主要措施包括持續提升基礎建設，升級債務工具中央結算系統以便利國際投資者以不同幣種結算各類資產；提升固定收益市場的基建，例如為人民幣計價的回購交易建立中央清算系統，使在港發行的國債於離岸市場成為更受歡迎的抵押品；及繼續研究優化「跨境理財通」。</a:t>
            </a:r>
          </a:p>
        </p:txBody>
      </p:sp>
      <p:sp>
        <p:nvSpPr>
          <p:cNvPr id="89" name="Footer Placeholder 3">
            <a:extLst>
              <a:ext uri="{FF2B5EF4-FFF2-40B4-BE49-F238E27FC236}">
                <a16:creationId xmlns:a16="http://schemas.microsoft.com/office/drawing/2014/main" id="{E21EEC0B-A54E-8F4F-59D8-445AAE0DE7D6}"/>
              </a:ext>
            </a:extLst>
          </p:cNvPr>
          <p:cNvSpPr>
            <a:spLocks noGrp="1"/>
          </p:cNvSpPr>
          <p:nvPr>
            <p:ph type="ftr" idx="11"/>
          </p:nvPr>
        </p:nvSpPr>
        <p:spPr>
          <a:xfrm>
            <a:off x="565150" y="6141085"/>
            <a:ext cx="3608205" cy="365125"/>
          </a:xfrm>
        </p:spPr>
        <p:txBody>
          <a:bodyPr wrap="square" anchor="ctr">
            <a:normAutofit/>
          </a:bodyPr>
          <a:lstStyle/>
          <a:p>
            <a:pPr>
              <a:lnSpc>
                <a:spcPct val="90000"/>
              </a:lnSpc>
              <a:spcAft>
                <a:spcPts val="600"/>
              </a:spcAft>
            </a:pPr>
            <a:r>
              <a:rPr lang="en-HK" sz="700"/>
              <a:t>Revolution of Technology for Translation and Localisation in the AI Era (Sai-cheong Siu, 7 November 2024)</a:t>
            </a:r>
          </a:p>
        </p:txBody>
      </p:sp>
    </p:spTree>
    <p:extLst>
      <p:ext uri="{BB962C8B-B14F-4D97-AF65-F5344CB8AC3E}">
        <p14:creationId xmlns:p14="http://schemas.microsoft.com/office/powerpoint/2010/main" val="366696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7" name="Title 1">
            <a:extLst>
              <a:ext uri="{FF2B5EF4-FFF2-40B4-BE49-F238E27FC236}">
                <a16:creationId xmlns:a16="http://schemas.microsoft.com/office/drawing/2014/main" id="{19E0CD5B-1D4B-D6B8-C363-94A9765ED73E}"/>
              </a:ext>
            </a:extLst>
          </p:cNvPr>
          <p:cNvSpPr>
            <a:spLocks noGrp="1"/>
          </p:cNvSpPr>
          <p:nvPr>
            <p:ph type="title"/>
          </p:nvPr>
        </p:nvSpPr>
        <p:spPr>
          <a:xfrm>
            <a:off x="565150" y="770890"/>
            <a:ext cx="7335835" cy="1268984"/>
          </a:xfrm>
        </p:spPr>
        <p:txBody>
          <a:bodyPr/>
          <a:lstStyle/>
          <a:p>
            <a:r>
              <a:rPr lang="en-US" dirty="0"/>
              <a:t>Example: MT1 and MT2</a:t>
            </a:r>
          </a:p>
        </p:txBody>
      </p:sp>
      <p:sp>
        <p:nvSpPr>
          <p:cNvPr id="82" name="Google Shape;82;p17"/>
          <p:cNvSpPr txBox="1">
            <a:spLocks noGrp="1"/>
          </p:cNvSpPr>
          <p:nvPr>
            <p:ph type="body" idx="1"/>
          </p:nvPr>
        </p:nvSpPr>
        <p:spPr>
          <a:xfrm>
            <a:off x="565150" y="1565753"/>
            <a:ext cx="9894083" cy="4195475"/>
          </a:xfrm>
        </p:spPr>
        <p:txBody>
          <a:bodyPr spcFirstLastPara="1" wrap="square" lIns="121900" tIns="121900" rIns="121900" bIns="121900" anchor="t" anchorCtr="0">
            <a:normAutofit fontScale="92500" lnSpcReduction="10000"/>
          </a:bodyPr>
          <a:lstStyle/>
          <a:p>
            <a:pPr marL="0" indent="0">
              <a:lnSpc>
                <a:spcPct val="90000"/>
              </a:lnSpc>
              <a:spcBef>
                <a:spcPts val="1600"/>
              </a:spcBef>
              <a:buNone/>
            </a:pPr>
            <a:r>
              <a:rPr lang="en-US" altLang="zh-TW" sz="1800" b="1" dirty="0"/>
              <a:t>MT 1: </a:t>
            </a:r>
            <a:r>
              <a:rPr lang="en-US" altLang="zh-TW" sz="1800" dirty="0"/>
              <a:t>We will continue to optimize the "interconnection" mechanism, strengthen our position as the world's largest offshore RMB business hub, and promote the internationalization of RMB. The main measures include continuing to improve infrastructure and upgrading the central settlement system for debt instruments to facilitate international investors to settle various assets in different currencies; improving the infrastructure of the fixed income market, such as establishing a central clearing system for RMB-denominated repurchase transactions, so that Government bonds issued in Hong Kong have become more popular collateral in the offshore market; and we will continue to study and optimize the "Cross-border Wealth Management Connect".</a:t>
            </a:r>
            <a:endParaRPr lang="en-US" sz="1800" dirty="0"/>
          </a:p>
          <a:p>
            <a:pPr marL="0" indent="0">
              <a:lnSpc>
                <a:spcPct val="90000"/>
              </a:lnSpc>
              <a:spcBef>
                <a:spcPts val="1600"/>
              </a:spcBef>
              <a:spcAft>
                <a:spcPts val="1600"/>
              </a:spcAft>
              <a:buNone/>
            </a:pPr>
            <a:r>
              <a:rPr lang="en-US" altLang="zh-TW" sz="1800" b="1" dirty="0"/>
              <a:t>MT 2: </a:t>
            </a:r>
            <a:r>
              <a:rPr lang="en-US" altLang="zh-TW" sz="1800" dirty="0"/>
              <a:t>We will continue to enhance the “interconnection and connectivity” mechanism to strengthen our position as the world's largest offshore RMB business hub and facilitate the internationalization of RMB. Key measures include continuous enhancement of infrastructure, upgrading the Central </a:t>
            </a:r>
            <a:r>
              <a:rPr lang="en-US" altLang="zh-TW" sz="1800" dirty="0" err="1"/>
              <a:t>Moneymarkets</a:t>
            </a:r>
            <a:r>
              <a:rPr lang="en-US" altLang="zh-TW" sz="1800" dirty="0"/>
              <a:t> Unit to facilitate international investors to settle various assets in different currencies; upgrading the infrastructure of the fixed income market, for example, setting up a central clearing system for RMB-denominated repurchase transactions, so as to make treasury bonds issued in Hong Kong a more popular form of collateral in the offshore market; and continuing to study the enhancement of the “Cross-border Wealth Management System”.</a:t>
            </a:r>
            <a:endParaRPr lang="en-US" sz="1800" dirty="0"/>
          </a:p>
        </p:txBody>
      </p:sp>
      <p:sp>
        <p:nvSpPr>
          <p:cNvPr id="89" name="Footer Placeholder 3">
            <a:extLst>
              <a:ext uri="{FF2B5EF4-FFF2-40B4-BE49-F238E27FC236}">
                <a16:creationId xmlns:a16="http://schemas.microsoft.com/office/drawing/2014/main" id="{E21EEC0B-A54E-8F4F-59D8-445AAE0DE7D6}"/>
              </a:ext>
            </a:extLst>
          </p:cNvPr>
          <p:cNvSpPr>
            <a:spLocks noGrp="1"/>
          </p:cNvSpPr>
          <p:nvPr>
            <p:ph type="ftr" idx="11"/>
          </p:nvPr>
        </p:nvSpPr>
        <p:spPr>
          <a:xfrm>
            <a:off x="565150" y="6141085"/>
            <a:ext cx="3608205" cy="365125"/>
          </a:xfrm>
        </p:spPr>
        <p:txBody>
          <a:bodyPr/>
          <a:lstStyle/>
          <a:p>
            <a:pPr>
              <a:spcAft>
                <a:spcPts val="600"/>
              </a:spcAft>
            </a:pPr>
            <a:r>
              <a:rPr lang="en-HK"/>
              <a:t>Revolution of Technology for Translation and Localisation in the AI Era (Sai-cheong Siu, 7 November 2024)</a:t>
            </a:r>
          </a:p>
        </p:txBody>
      </p:sp>
    </p:spTree>
    <p:extLst>
      <p:ext uri="{BB962C8B-B14F-4D97-AF65-F5344CB8AC3E}">
        <p14:creationId xmlns:p14="http://schemas.microsoft.com/office/powerpoint/2010/main" val="624638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8493CB-1C34-8D45-975A-6964F1C8343D}"/>
              </a:ext>
            </a:extLst>
          </p:cNvPr>
          <p:cNvSpPr>
            <a:spLocks noGrp="1"/>
          </p:cNvSpPr>
          <p:nvPr>
            <p:ph type="ftr" idx="11"/>
          </p:nvPr>
        </p:nvSpPr>
        <p:spPr/>
        <p:txBody>
          <a:bodyPr/>
          <a:lstStyle/>
          <a:p>
            <a:r>
              <a:rPr lang="en-HK"/>
              <a:t>Revolution of Technology for Translation and Localisation in the AI Era (Sai-cheong Siu, 7 November 2024)</a:t>
            </a:r>
          </a:p>
        </p:txBody>
      </p:sp>
      <p:pic>
        <p:nvPicPr>
          <p:cNvPr id="3" name="Google Shape;70;p15">
            <a:extLst>
              <a:ext uri="{FF2B5EF4-FFF2-40B4-BE49-F238E27FC236}">
                <a16:creationId xmlns:a16="http://schemas.microsoft.com/office/drawing/2014/main" id="{D7C709BC-C64E-CA4A-9FBF-E8557FBFD59C}"/>
              </a:ext>
            </a:extLst>
          </p:cNvPr>
          <p:cNvPicPr preferRelativeResize="0">
            <a:picLocks noChangeAspect="1"/>
          </p:cNvPicPr>
          <p:nvPr/>
        </p:nvPicPr>
        <p:blipFill>
          <a:blip r:embed="rId2">
            <a:alphaModFix/>
          </a:blip>
          <a:stretch>
            <a:fillRect/>
          </a:stretch>
        </p:blipFill>
        <p:spPr>
          <a:xfrm>
            <a:off x="2554425" y="253792"/>
            <a:ext cx="7083150" cy="5887293"/>
          </a:xfrm>
          <a:prstGeom prst="rect">
            <a:avLst/>
          </a:prstGeom>
          <a:noFill/>
          <a:ln>
            <a:noFill/>
          </a:ln>
        </p:spPr>
      </p:pic>
    </p:spTree>
    <p:extLst>
      <p:ext uri="{BB962C8B-B14F-4D97-AF65-F5344CB8AC3E}">
        <p14:creationId xmlns:p14="http://schemas.microsoft.com/office/powerpoint/2010/main" val="5831762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Platform 8: </a:t>
            </a:r>
            <a:r>
              <a:rPr lang="en-US" dirty="0" err="1"/>
              <a:t>MTCheck</a:t>
            </a:r>
            <a:endParaRPr lang="en-US" dirty="0"/>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Autofit/>
          </a:bodyPr>
          <a:lstStyle/>
          <a:p>
            <a:pPr lvl="0" indent="-304800">
              <a:spcBef>
                <a:spcPts val="0"/>
              </a:spcBef>
              <a:buSzPts val="1200"/>
              <a:buChar char="●"/>
            </a:pPr>
            <a:r>
              <a:rPr lang="en-HK" altLang="zh-TW" dirty="0"/>
              <a:t>This is a tool designed to enhance the quality assurance of machine translation output.</a:t>
            </a:r>
          </a:p>
          <a:p>
            <a:pPr indent="-304800">
              <a:spcBef>
                <a:spcPts val="0"/>
              </a:spcBef>
              <a:buSzPts val="1200"/>
              <a:buFont typeface="Arial"/>
              <a:buChar char="●"/>
            </a:pPr>
            <a:r>
              <a:rPr lang="en-HK" altLang="zh-TW" dirty="0"/>
              <a:t>Existing CAT tool QA checkers tend to focus on surface-level errors (grammar, spelling, punctuation).</a:t>
            </a:r>
          </a:p>
          <a:p>
            <a:pPr indent="-304800">
              <a:spcBef>
                <a:spcPts val="0"/>
              </a:spcBef>
              <a:buSzPts val="1200"/>
              <a:buFont typeface="Arial"/>
              <a:buChar char="●"/>
            </a:pPr>
            <a:r>
              <a:rPr lang="en-HK" altLang="zh-TW" dirty="0"/>
              <a:t>This tool offers actionable revisions &amp; insights. It doesn't just </a:t>
            </a:r>
            <a:r>
              <a:rPr lang="en-HK" altLang="zh-TW" i="1" dirty="0"/>
              <a:t>flag</a:t>
            </a:r>
            <a:r>
              <a:rPr lang="en-HK" altLang="zh-TW" dirty="0"/>
              <a:t> errors, but </a:t>
            </a:r>
            <a:r>
              <a:rPr lang="en-HK" altLang="zh-TW" i="1" dirty="0"/>
              <a:t>provides corrected translations</a:t>
            </a:r>
            <a:r>
              <a:rPr lang="en-HK" altLang="zh-TW" dirty="0"/>
              <a:t> and concise explanations for suggested changes. This empowers translators to learn and improve.</a:t>
            </a:r>
            <a:endParaRPr lang="en-HK" dirty="0"/>
          </a:p>
          <a:p>
            <a:pPr indent="-304800">
              <a:spcBef>
                <a:spcPts val="0"/>
              </a:spcBef>
              <a:buSzPts val="1200"/>
              <a:buFont typeface="Arial"/>
              <a:buChar char="●"/>
            </a:pPr>
            <a:endParaRPr lang="en-HK" altLang="zh-TW" dirty="0"/>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203509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58842B-73C0-7881-7BBE-07B75214A30C}"/>
              </a:ext>
            </a:extLst>
          </p:cNvPr>
          <p:cNvSpPr>
            <a:spLocks noGrp="1"/>
          </p:cNvSpPr>
          <p:nvPr>
            <p:ph type="ftr" idx="11"/>
          </p:nvPr>
        </p:nvSpPr>
        <p:spPr/>
        <p:txBody>
          <a:bodyPr/>
          <a:lstStyle/>
          <a:p>
            <a:r>
              <a:rPr lang="en-HK"/>
              <a:t>Revolution of Technology for Translation and Localisation in the AI Era (Sai-cheong Siu, 7 November 2024)</a:t>
            </a:r>
          </a:p>
        </p:txBody>
      </p:sp>
      <p:pic>
        <p:nvPicPr>
          <p:cNvPr id="3" name="Google Shape;96;p19">
            <a:extLst>
              <a:ext uri="{FF2B5EF4-FFF2-40B4-BE49-F238E27FC236}">
                <a16:creationId xmlns:a16="http://schemas.microsoft.com/office/drawing/2014/main" id="{6A312EA7-FB5B-40D8-E430-81E2FAD720DC}"/>
              </a:ext>
            </a:extLst>
          </p:cNvPr>
          <p:cNvPicPr preferRelativeResize="0"/>
          <p:nvPr/>
        </p:nvPicPr>
        <p:blipFill>
          <a:blip r:embed="rId2">
            <a:alphaModFix/>
          </a:blip>
          <a:stretch>
            <a:fillRect/>
          </a:stretch>
        </p:blipFill>
        <p:spPr>
          <a:xfrm>
            <a:off x="2573225" y="574677"/>
            <a:ext cx="7045550" cy="5278310"/>
          </a:xfrm>
          <a:prstGeom prst="rect">
            <a:avLst/>
          </a:prstGeom>
          <a:noFill/>
          <a:ln>
            <a:solidFill>
              <a:schemeClr val="accent1"/>
            </a:solidFill>
          </a:ln>
        </p:spPr>
      </p:pic>
    </p:spTree>
    <p:extLst>
      <p:ext uri="{BB962C8B-B14F-4D97-AF65-F5344CB8AC3E}">
        <p14:creationId xmlns:p14="http://schemas.microsoft.com/office/powerpoint/2010/main" val="36162939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7" name="Title 1">
            <a:extLst>
              <a:ext uri="{FF2B5EF4-FFF2-40B4-BE49-F238E27FC236}">
                <a16:creationId xmlns:a16="http://schemas.microsoft.com/office/drawing/2014/main" id="{19E0CD5B-1D4B-D6B8-C363-94A9765ED73E}"/>
              </a:ext>
            </a:extLst>
          </p:cNvPr>
          <p:cNvSpPr>
            <a:spLocks noGrp="1"/>
          </p:cNvSpPr>
          <p:nvPr>
            <p:ph type="title"/>
          </p:nvPr>
        </p:nvSpPr>
        <p:spPr>
          <a:xfrm>
            <a:off x="565150" y="770890"/>
            <a:ext cx="7335835" cy="1268984"/>
          </a:xfrm>
        </p:spPr>
        <p:txBody>
          <a:bodyPr wrap="square" anchor="t">
            <a:normAutofit/>
          </a:bodyPr>
          <a:lstStyle/>
          <a:p>
            <a:r>
              <a:rPr lang="en-US" dirty="0"/>
              <a:t>Example (ST)</a:t>
            </a:r>
          </a:p>
        </p:txBody>
      </p:sp>
      <p:sp>
        <p:nvSpPr>
          <p:cNvPr id="82" name="Google Shape;82;p17"/>
          <p:cNvSpPr txBox="1">
            <a:spLocks noGrp="1"/>
          </p:cNvSpPr>
          <p:nvPr>
            <p:ph type="body" idx="1"/>
          </p:nvPr>
        </p:nvSpPr>
        <p:spPr>
          <a:xfrm>
            <a:off x="565150" y="2160016"/>
            <a:ext cx="7335835" cy="3601212"/>
          </a:xfrm>
        </p:spPr>
        <p:txBody>
          <a:bodyPr spcFirstLastPara="1" wrap="square" lIns="121900" tIns="121900" rIns="121900" bIns="121900" anchor="t" anchorCtr="0">
            <a:normAutofit fontScale="85000" lnSpcReduction="20000"/>
          </a:bodyPr>
          <a:lstStyle/>
          <a:p>
            <a:pPr marL="0" indent="0">
              <a:buNone/>
            </a:pPr>
            <a:r>
              <a:rPr lang="zh-CN" altLang="en-US" dirty="0"/>
              <a:t>完善新型工業發展策略和體制建設</a:t>
            </a:r>
          </a:p>
          <a:p>
            <a:pPr marL="0" indent="0">
              <a:buNone/>
            </a:pPr>
            <a:r>
              <a:rPr lang="en-US" altLang="zh-CN" dirty="0"/>
              <a:t>76. </a:t>
            </a:r>
            <a:r>
              <a:rPr lang="zh-CN" altLang="en-US" dirty="0"/>
              <a:t>我們將制訂香港新型工業中長期發展方案，並推動成立「香港新型工業發展聯盟」，促進「政、產、學、研、投」緊密協作，構建香港新型工業合作平台，包括提供融資機會、促進新來港上市企業與本地大學開展創科合作等。</a:t>
            </a:r>
          </a:p>
          <a:p>
            <a:pPr marL="0" indent="0">
              <a:buNone/>
            </a:pPr>
            <a:endParaRPr lang="zh-CN" altLang="en-US" dirty="0"/>
          </a:p>
          <a:p>
            <a:pPr marL="0" indent="0">
              <a:buNone/>
            </a:pPr>
            <a:r>
              <a:rPr lang="zh-CN" altLang="en-US" dirty="0"/>
              <a:t>推進第三個「</a:t>
            </a:r>
            <a:r>
              <a:rPr lang="en-US" altLang="zh-TW" dirty="0" err="1"/>
              <a:t>InnoHK</a:t>
            </a:r>
            <a:r>
              <a:rPr lang="zh-CN" altLang="en-US" dirty="0"/>
              <a:t>創新香港研發平台」</a:t>
            </a:r>
          </a:p>
          <a:p>
            <a:pPr marL="0" indent="0">
              <a:buNone/>
            </a:pPr>
            <a:r>
              <a:rPr lang="en-US" altLang="zh-CN" dirty="0"/>
              <a:t>77. </a:t>
            </a:r>
            <a:r>
              <a:rPr lang="en-US" altLang="zh-TW" dirty="0" err="1"/>
              <a:t>InnoHK</a:t>
            </a:r>
            <a:r>
              <a:rPr lang="zh-CN" altLang="en-US" dirty="0"/>
              <a:t>現匯聚本地和全球各地約</a:t>
            </a:r>
            <a:r>
              <a:rPr lang="en-US" altLang="zh-CN" dirty="0"/>
              <a:t>2 500</a:t>
            </a:r>
            <a:r>
              <a:rPr lang="zh-CN" altLang="en-US" dirty="0"/>
              <a:t>名科研人員。政府已開展籌備建設第三個</a:t>
            </a:r>
            <a:r>
              <a:rPr lang="en-US" altLang="zh-TW" dirty="0" err="1"/>
              <a:t>InnoHK</a:t>
            </a:r>
            <a:r>
              <a:rPr lang="zh-CN" altLang="en-US" dirty="0"/>
              <a:t>研發平台，聚焦先進製造、材料、能源及可持續發展，吸引世界級的科研團隊與本地院校合作，推動科研，匯聚人才。</a:t>
            </a:r>
          </a:p>
        </p:txBody>
      </p:sp>
      <p:sp>
        <p:nvSpPr>
          <p:cNvPr id="2" name="Footer Placeholder 3">
            <a:extLst>
              <a:ext uri="{FF2B5EF4-FFF2-40B4-BE49-F238E27FC236}">
                <a16:creationId xmlns:a16="http://schemas.microsoft.com/office/drawing/2014/main" id="{02FFE0E2-E495-0D3F-ECF0-466B8A9A0E79}"/>
              </a:ext>
            </a:extLst>
          </p:cNvPr>
          <p:cNvSpPr>
            <a:spLocks noGrp="1"/>
          </p:cNvSpPr>
          <p:nvPr>
            <p:ph type="ftr" idx="11"/>
          </p:nvPr>
        </p:nvSpPr>
        <p:spPr>
          <a:xfrm>
            <a:off x="565150" y="6141085"/>
            <a:ext cx="3608205" cy="365125"/>
          </a:xfrm>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2178328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7" name="Title 1">
            <a:extLst>
              <a:ext uri="{FF2B5EF4-FFF2-40B4-BE49-F238E27FC236}">
                <a16:creationId xmlns:a16="http://schemas.microsoft.com/office/drawing/2014/main" id="{19E0CD5B-1D4B-D6B8-C363-94A9765ED73E}"/>
              </a:ext>
            </a:extLst>
          </p:cNvPr>
          <p:cNvSpPr>
            <a:spLocks noGrp="1"/>
          </p:cNvSpPr>
          <p:nvPr>
            <p:ph type="title"/>
          </p:nvPr>
        </p:nvSpPr>
        <p:spPr>
          <a:xfrm>
            <a:off x="565150" y="770890"/>
            <a:ext cx="7335835" cy="1268984"/>
          </a:xfrm>
        </p:spPr>
        <p:txBody>
          <a:bodyPr wrap="square" anchor="t">
            <a:normAutofit/>
          </a:bodyPr>
          <a:lstStyle/>
          <a:p>
            <a:r>
              <a:rPr lang="en-US" dirty="0"/>
              <a:t>Example (Sample MT)</a:t>
            </a:r>
          </a:p>
        </p:txBody>
      </p:sp>
      <p:sp>
        <p:nvSpPr>
          <p:cNvPr id="82" name="Google Shape;82;p17"/>
          <p:cNvSpPr txBox="1">
            <a:spLocks noGrp="1"/>
          </p:cNvSpPr>
          <p:nvPr>
            <p:ph type="body" idx="1"/>
          </p:nvPr>
        </p:nvSpPr>
        <p:spPr>
          <a:xfrm>
            <a:off x="565150" y="2160016"/>
            <a:ext cx="9580932" cy="3601212"/>
          </a:xfrm>
        </p:spPr>
        <p:txBody>
          <a:bodyPr spcFirstLastPara="1" wrap="square" lIns="121900" tIns="121900" rIns="121900" bIns="121900" anchor="t" anchorCtr="0">
            <a:normAutofit fontScale="92500" lnSpcReduction="20000"/>
          </a:bodyPr>
          <a:lstStyle/>
          <a:p>
            <a:pPr marL="0" indent="0">
              <a:buNone/>
            </a:pPr>
            <a:r>
              <a:rPr lang="en-HK" altLang="zh-CN" sz="1600" dirty="0"/>
              <a:t>Improving the strategy and institutional framework for the development of new industries</a:t>
            </a:r>
          </a:p>
          <a:p>
            <a:pPr marL="0" indent="0">
              <a:buNone/>
            </a:pPr>
            <a:r>
              <a:rPr lang="en-HK" altLang="zh-CN" sz="1600" dirty="0"/>
              <a:t>76. We will formulate a medium-to-long-term development plan for Hong Kong's new industries and promote the establishment of the Hong Kong Alliance for the Development of New Industries to foster close collaboration among the Government, industry, academia, research and investment, and to build a platform for cooperation among Hong Kong's new industries, including the provision of financing opportunities, and the facilitation of collaboration in innovation and technology between newly-listed enterprises and local universities, etc. We will also promote the establishment of a third </a:t>
            </a:r>
            <a:r>
              <a:rPr lang="en-HK" altLang="zh-CN" sz="1600" dirty="0" err="1"/>
              <a:t>InnoHK</a:t>
            </a:r>
            <a:r>
              <a:rPr lang="en-HK" altLang="zh-CN" sz="1600" dirty="0"/>
              <a:t> R&amp;D platform to provide a platform for the development of new industries.</a:t>
            </a:r>
          </a:p>
          <a:p>
            <a:pPr marL="0" indent="0">
              <a:buNone/>
            </a:pPr>
            <a:endParaRPr lang="en-HK" altLang="zh-CN" sz="1600" dirty="0"/>
          </a:p>
          <a:p>
            <a:pPr marL="0" indent="0">
              <a:buNone/>
            </a:pPr>
            <a:r>
              <a:rPr lang="en-HK" altLang="zh-CN" sz="1600" dirty="0"/>
              <a:t>Taking forward the third </a:t>
            </a:r>
            <a:r>
              <a:rPr lang="en-HK" altLang="zh-CN" sz="1600" dirty="0" err="1"/>
              <a:t>InnoHK</a:t>
            </a:r>
            <a:r>
              <a:rPr lang="en-HK" altLang="zh-CN" sz="1600" dirty="0"/>
              <a:t> R&amp;D platform</a:t>
            </a:r>
          </a:p>
          <a:p>
            <a:pPr marL="0" indent="0">
              <a:buNone/>
            </a:pPr>
            <a:r>
              <a:rPr lang="en-HK" altLang="zh-CN" sz="1600" dirty="0"/>
              <a:t>77. </a:t>
            </a:r>
            <a:r>
              <a:rPr lang="en-HK" altLang="zh-CN" sz="1600" dirty="0" err="1"/>
              <a:t>InnoHK</a:t>
            </a:r>
            <a:r>
              <a:rPr lang="en-HK" altLang="zh-CN" sz="1600" dirty="0"/>
              <a:t> is currently home to some 250 researchers from local and worldwide. The Government has commenced preparations for the construction of the third </a:t>
            </a:r>
            <a:r>
              <a:rPr lang="en-HK" altLang="zh-CN" sz="1600" dirty="0" err="1"/>
              <a:t>InnoHK</a:t>
            </a:r>
            <a:r>
              <a:rPr lang="en-HK" altLang="zh-CN" sz="1600" dirty="0"/>
              <a:t> R&amp;D platform, which focuses on advanced manufacturing, materials, energy and sustainable development, and attracts world-class research teams to collaborate with local institutions to promote R&amp;D and pool talents.</a:t>
            </a:r>
          </a:p>
        </p:txBody>
      </p:sp>
      <p:sp>
        <p:nvSpPr>
          <p:cNvPr id="2" name="Footer Placeholder 3">
            <a:extLst>
              <a:ext uri="{FF2B5EF4-FFF2-40B4-BE49-F238E27FC236}">
                <a16:creationId xmlns:a16="http://schemas.microsoft.com/office/drawing/2014/main" id="{5C6A09FF-31F8-5C82-67CE-5FF1D6BFC77A}"/>
              </a:ext>
            </a:extLst>
          </p:cNvPr>
          <p:cNvSpPr>
            <a:spLocks noGrp="1"/>
          </p:cNvSpPr>
          <p:nvPr>
            <p:ph type="ftr" idx="11"/>
          </p:nvPr>
        </p:nvSpPr>
        <p:spPr>
          <a:xfrm>
            <a:off x="565150" y="6141085"/>
            <a:ext cx="3608205" cy="365125"/>
          </a:xfrm>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3958218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1A86-2B80-364B-8B99-0D94DAE9FFE5}"/>
              </a:ext>
            </a:extLst>
          </p:cNvPr>
          <p:cNvSpPr>
            <a:spLocks noGrp="1"/>
          </p:cNvSpPr>
          <p:nvPr>
            <p:ph type="title"/>
          </p:nvPr>
        </p:nvSpPr>
        <p:spPr>
          <a:xfrm>
            <a:off x="565150" y="770890"/>
            <a:ext cx="8420544" cy="1268984"/>
          </a:xfrm>
        </p:spPr>
        <p:txBody>
          <a:bodyPr>
            <a:normAutofit fontScale="90000"/>
          </a:bodyPr>
          <a:lstStyle/>
          <a:p>
            <a:r>
              <a:rPr lang="en-US" sz="4400" dirty="0"/>
              <a:t>Formally, we have the following:</a:t>
            </a:r>
          </a:p>
        </p:txBody>
      </p:sp>
      <p:sp>
        <p:nvSpPr>
          <p:cNvPr id="36" name="Right Arrow 35">
            <a:extLst>
              <a:ext uri="{FF2B5EF4-FFF2-40B4-BE49-F238E27FC236}">
                <a16:creationId xmlns:a16="http://schemas.microsoft.com/office/drawing/2014/main" id="{88E812E7-F641-D341-AB0A-148DAB2A3F09}"/>
              </a:ext>
            </a:extLst>
          </p:cNvPr>
          <p:cNvSpPr/>
          <p:nvPr/>
        </p:nvSpPr>
        <p:spPr>
          <a:xfrm flipH="1">
            <a:off x="9115292" y="2646683"/>
            <a:ext cx="707579" cy="308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9BF7C9C-FDD3-BD48-BE60-3827960A9ECB}"/>
                  </a:ext>
                </a:extLst>
              </p:cNvPr>
              <p:cNvSpPr txBox="1"/>
              <p:nvPr/>
            </p:nvSpPr>
            <p:spPr>
              <a:xfrm>
                <a:off x="73886" y="2435039"/>
                <a:ext cx="2145346"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m:t>
                          </m:r>
                          <m:d>
                            <m:dPr>
                              <m:ctrlPr>
                                <a:rPr lang="en-US" sz="2800" b="0" i="1" smtClean="0">
                                  <a:solidFill>
                                    <a:schemeClr val="tx1"/>
                                  </a:solidFill>
                                  <a:latin typeface="Cambria Math" panose="02040503050406030204" pitchFamily="18" charset="0"/>
                                </a:rPr>
                              </m:ctrlPr>
                            </m:dPr>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𝒙</m:t>
                                  </m:r>
                                </m:e>
                                <m:sub>
                                  <m:r>
                                    <a:rPr lang="en-US" sz="2800" b="1" i="1" smtClean="0">
                                      <a:solidFill>
                                        <a:schemeClr val="tx1"/>
                                      </a:solidFill>
                                      <a:latin typeface="Cambria Math" panose="02040503050406030204" pitchFamily="18" charset="0"/>
                                    </a:rPr>
                                    <m:t>𝒊</m:t>
                                  </m:r>
                                </m:sub>
                              </m:sSub>
                              <m:r>
                                <a:rPr lang="en-US" sz="2800" b="0" i="1" smtClean="0">
                                  <a:solidFill>
                                    <a:schemeClr val="tx1"/>
                                  </a:solidFill>
                                  <a:latin typeface="Cambria Math" panose="02040503050406030204" pitchFamily="18" charset="0"/>
                                </a:rPr>
                                <m:t>,</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𝒚</m:t>
                                  </m:r>
                                </m:e>
                                <m:sub>
                                  <m:r>
                                    <a:rPr lang="en-US" sz="2800" b="1" i="1" smtClean="0">
                                      <a:solidFill>
                                        <a:schemeClr val="tx1"/>
                                      </a:solidFill>
                                      <a:latin typeface="Cambria Math" panose="02040503050406030204" pitchFamily="18" charset="0"/>
                                    </a:rPr>
                                    <m:t>𝒊</m:t>
                                  </m:r>
                                </m:sub>
                              </m:sSub>
                            </m:e>
                          </m:d>
                          <m:r>
                            <a:rPr lang="en-US" sz="2800" b="0" i="1" smtClean="0">
                              <a:solidFill>
                                <a:schemeClr val="tx1"/>
                              </a:solidFill>
                              <a:latin typeface="Cambria Math" panose="02040503050406030204" pitchFamily="18" charset="0"/>
                            </a:rPr>
                            <m:t>}</m:t>
                          </m:r>
                        </m:e>
                        <m:sub>
                          <m:r>
                            <a:rPr lang="en-US" sz="2800" b="0" i="1" smtClean="0">
                              <a:solidFill>
                                <a:schemeClr val="tx1"/>
                              </a:solidFill>
                              <a:latin typeface="Cambria Math" panose="02040503050406030204" pitchFamily="18" charset="0"/>
                            </a:rPr>
                            <m:t>𝑖</m:t>
                          </m:r>
                          <m:r>
                            <a:rPr lang="en-US" sz="2800" b="0" i="1" smtClean="0">
                              <a:solidFill>
                                <a:schemeClr val="tx1"/>
                              </a:solidFill>
                              <a:latin typeface="Cambria Math" panose="02040503050406030204" pitchFamily="18" charset="0"/>
                            </a:rPr>
                            <m:t>=1</m:t>
                          </m:r>
                        </m:sub>
                        <m:sup>
                          <m:r>
                            <a:rPr lang="en-US" sz="2800" b="0" i="1" smtClean="0">
                              <a:solidFill>
                                <a:schemeClr val="tx1"/>
                              </a:solidFill>
                              <a:latin typeface="Cambria Math" panose="02040503050406030204" pitchFamily="18" charset="0"/>
                            </a:rPr>
                            <m:t>𝑚</m:t>
                          </m:r>
                        </m:sup>
                      </m:sSubSup>
                    </m:oMath>
                  </m:oMathPara>
                </a14:m>
                <a:endParaRPr lang="en-US" sz="2800" dirty="0">
                  <a:solidFill>
                    <a:schemeClr val="tx1"/>
                  </a:solidFill>
                </a:endParaRPr>
              </a:p>
            </p:txBody>
          </p:sp>
        </mc:Choice>
        <mc:Fallback xmlns="">
          <p:sp>
            <p:nvSpPr>
              <p:cNvPr id="24" name="TextBox 23">
                <a:extLst>
                  <a:ext uri="{FF2B5EF4-FFF2-40B4-BE49-F238E27FC236}">
                    <a16:creationId xmlns:a16="http://schemas.microsoft.com/office/drawing/2014/main" id="{19BF7C9C-FDD3-BD48-BE60-3827960A9ECB}"/>
                  </a:ext>
                </a:extLst>
              </p:cNvPr>
              <p:cNvSpPr txBox="1">
                <a:spLocks noRot="1" noChangeAspect="1" noMove="1" noResize="1" noEditPoints="1" noAdjustHandles="1" noChangeArrowheads="1" noChangeShapeType="1" noTextEdit="1"/>
              </p:cNvSpPr>
              <p:nvPr/>
            </p:nvSpPr>
            <p:spPr>
              <a:xfrm>
                <a:off x="73886" y="2435039"/>
                <a:ext cx="2145346" cy="524631"/>
              </a:xfrm>
              <a:prstGeom prst="rect">
                <a:avLst/>
              </a:prstGeom>
              <a:blipFill>
                <a:blip r:embed="rId2"/>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5E4E16B-EE82-2D45-8D4D-076D8F8B4ADD}"/>
                  </a:ext>
                </a:extLst>
              </p:cNvPr>
              <p:cNvSpPr txBox="1"/>
              <p:nvPr/>
            </p:nvSpPr>
            <p:spPr>
              <a:xfrm>
                <a:off x="2986198" y="2492350"/>
                <a:ext cx="5995821" cy="369332"/>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r>
                      <a:rPr lang="en-US" sz="2400" b="1" i="1" smtClean="0">
                        <a:solidFill>
                          <a:schemeClr val="tx1"/>
                        </a:solidFill>
                        <a:latin typeface="Cambria Math" panose="02040503050406030204" pitchFamily="18" charset="0"/>
                      </a:rPr>
                      <m:t>𝒙</m:t>
                    </m:r>
                    <m:r>
                      <a:rPr lang="en-US" sz="2400" b="0" i="1" smtClean="0">
                        <a:latin typeface="Cambria Math" panose="02040503050406030204" pitchFamily="18" charset="0"/>
                      </a:rPr>
                      <m:t>)</m:t>
                    </m:r>
                  </m:oMath>
                </a14:m>
                <a:r>
                  <a:rPr lang="en-US" sz="2400" dirty="0">
                    <a:solidFill>
                      <a:schemeClr val="tx1"/>
                    </a:solidFill>
                  </a:rPr>
                  <a:t>, where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𝜃</m:t>
                    </m:r>
                    <m:r>
                      <a:rPr lang="en-US" sz="2400" b="0"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oMath>
                </a14:m>
                <a:endParaRPr lang="en-US" sz="2400" dirty="0">
                  <a:solidFill>
                    <a:schemeClr val="tx1"/>
                  </a:solidFill>
                </a:endParaRPr>
              </a:p>
            </p:txBody>
          </p:sp>
        </mc:Choice>
        <mc:Fallback xmlns="">
          <p:sp>
            <p:nvSpPr>
              <p:cNvPr id="28" name="TextBox 27">
                <a:extLst>
                  <a:ext uri="{FF2B5EF4-FFF2-40B4-BE49-F238E27FC236}">
                    <a16:creationId xmlns:a16="http://schemas.microsoft.com/office/drawing/2014/main" id="{45E4E16B-EE82-2D45-8D4D-076D8F8B4ADD}"/>
                  </a:ext>
                </a:extLst>
              </p:cNvPr>
              <p:cNvSpPr txBox="1">
                <a:spLocks noRot="1" noChangeAspect="1" noMove="1" noResize="1" noEditPoints="1" noAdjustHandles="1" noChangeArrowheads="1" noChangeShapeType="1" noTextEdit="1"/>
              </p:cNvSpPr>
              <p:nvPr/>
            </p:nvSpPr>
            <p:spPr>
              <a:xfrm>
                <a:off x="2986198" y="2492350"/>
                <a:ext cx="5995821" cy="369332"/>
              </a:xfrm>
              <a:prstGeom prst="rect">
                <a:avLst/>
              </a:prstGeom>
              <a:blipFill>
                <a:blip r:embed="rId3"/>
                <a:stretch>
                  <a:fillRect l="-2537" t="-26667" r="-1691" b="-50000"/>
                </a:stretch>
              </a:blipFill>
            </p:spPr>
            <p:txBody>
              <a:bodyPr/>
              <a:lstStyle/>
              <a:p>
                <a:r>
                  <a:rPr lang="en-US">
                    <a:noFill/>
                  </a:rPr>
                  <a:t> </a:t>
                </a:r>
              </a:p>
            </p:txBody>
          </p:sp>
        </mc:Fallback>
      </mc:AlternateContent>
      <p:sp>
        <p:nvSpPr>
          <p:cNvPr id="29" name="Down Arrow 28">
            <a:extLst>
              <a:ext uri="{FF2B5EF4-FFF2-40B4-BE49-F238E27FC236}">
                <a16:creationId xmlns:a16="http://schemas.microsoft.com/office/drawing/2014/main" id="{59F9CC54-B8A5-E041-9C41-3AD8D42486BF}"/>
              </a:ext>
            </a:extLst>
          </p:cNvPr>
          <p:cNvSpPr/>
          <p:nvPr/>
        </p:nvSpPr>
        <p:spPr>
          <a:xfrm rot="16200000">
            <a:off x="9314702" y="2081250"/>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082FDD5-E750-9C4A-AAF3-75CDFF0DDF2A}"/>
                  </a:ext>
                </a:extLst>
              </p:cNvPr>
              <p:cNvSpPr txBox="1"/>
              <p:nvPr/>
            </p:nvSpPr>
            <p:spPr>
              <a:xfrm>
                <a:off x="9779259" y="2345524"/>
                <a:ext cx="62880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rPr>
                          </m:ctrlPr>
                        </m:accPr>
                        <m:e>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𝒚</m:t>
                              </m:r>
                            </m:e>
                            <m:sub>
                              <m:r>
                                <a:rPr lang="en-US" sz="2800" b="1" i="1" smtClean="0">
                                  <a:solidFill>
                                    <a:schemeClr val="tx1"/>
                                  </a:solidFill>
                                  <a:latin typeface="Cambria Math" panose="02040503050406030204" pitchFamily="18" charset="0"/>
                                </a:rPr>
                                <m:t>𝒊</m:t>
                              </m:r>
                            </m:sub>
                          </m:sSub>
                        </m:e>
                      </m:acc>
                    </m:oMath>
                  </m:oMathPara>
                </a14:m>
                <a:endParaRPr lang="en-US" sz="2800" dirty="0">
                  <a:solidFill>
                    <a:schemeClr val="tx1"/>
                  </a:solidFill>
                </a:endParaRPr>
              </a:p>
            </p:txBody>
          </p:sp>
        </mc:Choice>
        <mc:Fallback xmlns="">
          <p:sp>
            <p:nvSpPr>
              <p:cNvPr id="30" name="TextBox 29">
                <a:extLst>
                  <a:ext uri="{FF2B5EF4-FFF2-40B4-BE49-F238E27FC236}">
                    <a16:creationId xmlns:a16="http://schemas.microsoft.com/office/drawing/2014/main" id="{3082FDD5-E750-9C4A-AAF3-75CDFF0DDF2A}"/>
                  </a:ext>
                </a:extLst>
              </p:cNvPr>
              <p:cNvSpPr txBox="1">
                <a:spLocks noRot="1" noChangeAspect="1" noMove="1" noResize="1" noEditPoints="1" noAdjustHandles="1" noChangeArrowheads="1" noChangeShapeType="1" noTextEdit="1"/>
              </p:cNvSpPr>
              <p:nvPr/>
            </p:nvSpPr>
            <p:spPr>
              <a:xfrm>
                <a:off x="9779259" y="2345524"/>
                <a:ext cx="628805" cy="523220"/>
              </a:xfrm>
              <a:prstGeom prst="rect">
                <a:avLst/>
              </a:prstGeom>
              <a:blipFill>
                <a:blip r:embed="rId4"/>
                <a:stretch>
                  <a:fillRect t="-4651" b="-11628"/>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C756A649-4AB3-5143-8398-D05973A7B45D}"/>
              </a:ext>
            </a:extLst>
          </p:cNvPr>
          <p:cNvSpPr/>
          <p:nvPr/>
        </p:nvSpPr>
        <p:spPr>
          <a:xfrm rot="16200000">
            <a:off x="2344756" y="2357344"/>
            <a:ext cx="308759" cy="707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F90C0251-A19B-7A47-B5BB-DC25F3989735}"/>
              </a:ext>
            </a:extLst>
          </p:cNvPr>
          <p:cNvSpPr/>
          <p:nvPr/>
        </p:nvSpPr>
        <p:spPr>
          <a:xfrm rot="16200000">
            <a:off x="10607474" y="2054551"/>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7EA3308D-C570-8D4F-A2D0-198683D13F1B}"/>
              </a:ext>
            </a:extLst>
          </p:cNvPr>
          <p:cNvSpPr/>
          <p:nvPr/>
        </p:nvSpPr>
        <p:spPr>
          <a:xfrm flipH="1">
            <a:off x="10408064" y="2619508"/>
            <a:ext cx="707579" cy="308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22198E9-3577-FE43-BB1F-A0F24F5B1D33}"/>
                  </a:ext>
                </a:extLst>
              </p:cNvPr>
              <p:cNvSpPr txBox="1"/>
              <p:nvPr/>
            </p:nvSpPr>
            <p:spPr>
              <a:xfrm>
                <a:off x="11120642" y="2378054"/>
                <a:ext cx="10883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b="1" i="1">
                                  <a:latin typeface="Cambria Math" panose="02040503050406030204" pitchFamily="18" charset="0"/>
                                </a:rPr>
                              </m:ctrlPr>
                            </m:accPr>
                            <m:e>
                              <m:r>
                                <a:rPr lang="en-US" sz="2400" b="1" i="1" smtClean="0">
                                  <a:latin typeface="Cambria Math" panose="02040503050406030204" pitchFamily="18" charset="0"/>
                                </a:rPr>
                                <m:t>𝒚</m:t>
                              </m:r>
                            </m:e>
                          </m:acc>
                          <m:r>
                            <a:rPr lang="en-US" sz="2400" i="1">
                              <a:latin typeface="Cambria Math" panose="02040503050406030204" pitchFamily="18" charset="0"/>
                            </a:rPr>
                            <m:t>,</m:t>
                          </m:r>
                          <m:r>
                            <a:rPr lang="en-US" sz="2400" b="1" i="1" smtClean="0">
                              <a:latin typeface="Cambria Math" panose="02040503050406030204" pitchFamily="18" charset="0"/>
                            </a:rPr>
                            <m:t>𝒚</m:t>
                          </m:r>
                        </m:e>
                      </m:d>
                    </m:oMath>
                  </m:oMathPara>
                </a14:m>
                <a:endParaRPr lang="en-US" sz="2400" dirty="0"/>
              </a:p>
            </p:txBody>
          </p:sp>
        </mc:Choice>
        <mc:Fallback xmlns="">
          <p:sp>
            <p:nvSpPr>
              <p:cNvPr id="44" name="TextBox 43">
                <a:extLst>
                  <a:ext uri="{FF2B5EF4-FFF2-40B4-BE49-F238E27FC236}">
                    <a16:creationId xmlns:a16="http://schemas.microsoft.com/office/drawing/2014/main" id="{B22198E9-3577-FE43-BB1F-A0F24F5B1D33}"/>
                  </a:ext>
                </a:extLst>
              </p:cNvPr>
              <p:cNvSpPr txBox="1">
                <a:spLocks noRot="1" noChangeAspect="1" noMove="1" noResize="1" noEditPoints="1" noAdjustHandles="1" noChangeArrowheads="1" noChangeShapeType="1" noTextEdit="1"/>
              </p:cNvSpPr>
              <p:nvPr/>
            </p:nvSpPr>
            <p:spPr>
              <a:xfrm>
                <a:off x="11120642" y="2378054"/>
                <a:ext cx="1088389" cy="461665"/>
              </a:xfrm>
              <a:prstGeom prst="rect">
                <a:avLst/>
              </a:prstGeom>
              <a:blipFill>
                <a:blip r:embed="rId5"/>
                <a:stretch>
                  <a:fillRect t="-2703" b="-10811"/>
                </a:stretch>
              </a:blipFill>
            </p:spPr>
            <p:txBody>
              <a:bodyPr/>
              <a:lstStyle/>
              <a:p>
                <a:r>
                  <a:rPr lang="en-US">
                    <a:noFill/>
                  </a:rPr>
                  <a:t> </a:t>
                </a:r>
              </a:p>
            </p:txBody>
          </p:sp>
        </mc:Fallback>
      </mc:AlternateContent>
      <p:sp>
        <p:nvSpPr>
          <p:cNvPr id="45" name="Right Arrow 44">
            <a:extLst>
              <a:ext uri="{FF2B5EF4-FFF2-40B4-BE49-F238E27FC236}">
                <a16:creationId xmlns:a16="http://schemas.microsoft.com/office/drawing/2014/main" id="{08B882CC-4BDD-DF43-93AB-629B2C255E39}"/>
              </a:ext>
            </a:extLst>
          </p:cNvPr>
          <p:cNvSpPr/>
          <p:nvPr/>
        </p:nvSpPr>
        <p:spPr>
          <a:xfrm rot="16200000" flipH="1">
            <a:off x="5708495" y="3127678"/>
            <a:ext cx="707579" cy="308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2799223E-37A0-EB45-B6DC-A76BF648D4A9}"/>
              </a:ext>
            </a:extLst>
          </p:cNvPr>
          <p:cNvSpPr/>
          <p:nvPr/>
        </p:nvSpPr>
        <p:spPr>
          <a:xfrm rot="16200000">
            <a:off x="2865920" y="3136981"/>
            <a:ext cx="765099" cy="3087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59D630B-2E45-7140-AC2F-E74800A1E730}"/>
                  </a:ext>
                </a:extLst>
              </p:cNvPr>
              <p:cNvSpPr txBox="1"/>
              <p:nvPr/>
            </p:nvSpPr>
            <p:spPr>
              <a:xfrm>
                <a:off x="2852925" y="3688682"/>
                <a:ext cx="3844780" cy="1001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m:t>
                      </m:r>
                      <m:f>
                        <m:fPr>
                          <m:ctrlPr>
                            <a:rPr lang="en-US" sz="2800" i="1" smtClean="0">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𝐿</m:t>
                          </m:r>
                          <m:d>
                            <m:dPr>
                              <m:ctrlPr>
                                <a:rPr lang="en-US" sz="2800" i="1">
                                  <a:latin typeface="Cambria Math" panose="02040503050406030204" pitchFamily="18" charset="0"/>
                                </a:rPr>
                              </m:ctrlPr>
                            </m:dPr>
                            <m:e>
                              <m:acc>
                                <m:accPr>
                                  <m:chr m:val="̂"/>
                                  <m:ctrlPr>
                                    <a:rPr lang="en-US" sz="2800" b="1" i="1">
                                      <a:latin typeface="Cambria Math" panose="02040503050406030204" pitchFamily="18" charset="0"/>
                                    </a:rPr>
                                  </m:ctrlPr>
                                </m:accPr>
                                <m:e>
                                  <m:r>
                                    <a:rPr lang="en-US" sz="2800" b="1" i="1" smtClean="0">
                                      <a:latin typeface="Cambria Math" panose="02040503050406030204" pitchFamily="18" charset="0"/>
                                    </a:rPr>
                                    <m:t>𝒚</m:t>
                                  </m:r>
                                </m:e>
                              </m:acc>
                              <m:r>
                                <a:rPr lang="en-US" sz="2800" i="1">
                                  <a:latin typeface="Cambria Math" panose="02040503050406030204" pitchFamily="18" charset="0"/>
                                </a:rPr>
                                <m:t>,</m:t>
                              </m:r>
                              <m:r>
                                <a:rPr lang="en-US" sz="2800" b="1" i="1" smtClean="0">
                                  <a:latin typeface="Cambria Math" panose="02040503050406030204" pitchFamily="18" charset="0"/>
                                </a:rPr>
                                <m:t>𝒚</m:t>
                              </m:r>
                            </m:e>
                          </m:d>
                        </m:num>
                        <m:den>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𝑡</m:t>
                              </m:r>
                            </m:sub>
                          </m:sSub>
                        </m:den>
                      </m:f>
                    </m:oMath>
                  </m:oMathPara>
                </a14:m>
                <a:endParaRPr lang="en-US" sz="2800" dirty="0"/>
              </a:p>
            </p:txBody>
          </p:sp>
        </mc:Choice>
        <mc:Fallback xmlns="">
          <p:sp>
            <p:nvSpPr>
              <p:cNvPr id="47" name="TextBox 46">
                <a:extLst>
                  <a:ext uri="{FF2B5EF4-FFF2-40B4-BE49-F238E27FC236}">
                    <a16:creationId xmlns:a16="http://schemas.microsoft.com/office/drawing/2014/main" id="{759D630B-2E45-7140-AC2F-E74800A1E730}"/>
                  </a:ext>
                </a:extLst>
              </p:cNvPr>
              <p:cNvSpPr txBox="1">
                <a:spLocks noRot="1" noChangeAspect="1" noMove="1" noResize="1" noEditPoints="1" noAdjustHandles="1" noChangeArrowheads="1" noChangeShapeType="1" noTextEdit="1"/>
              </p:cNvSpPr>
              <p:nvPr/>
            </p:nvSpPr>
            <p:spPr>
              <a:xfrm>
                <a:off x="2852925" y="3688682"/>
                <a:ext cx="3844780" cy="1001300"/>
              </a:xfrm>
              <a:prstGeom prst="rect">
                <a:avLst/>
              </a:prstGeom>
              <a:blipFill>
                <a:blip r:embed="rId6"/>
                <a:stretch>
                  <a:fillRect t="-5000"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09BD894-9A6F-F44F-98C7-514A05A5A94E}"/>
                  </a:ext>
                </a:extLst>
              </p:cNvPr>
              <p:cNvSpPr txBox="1"/>
              <p:nvPr/>
            </p:nvSpPr>
            <p:spPr>
              <a:xfrm>
                <a:off x="0" y="5005519"/>
                <a:ext cx="2145346" cy="527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𝑽</m:t>
                                      </m:r>
                                    </m:sub>
                                  </m:sSub>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r>
                                        <a:rPr lang="en-US" sz="2400" b="1" i="1" smtClean="0">
                                          <a:solidFill>
                                            <a:schemeClr val="tx1"/>
                                          </a:solidFill>
                                          <a:latin typeface="Cambria Math" panose="02040503050406030204" pitchFamily="18" charset="0"/>
                                        </a:rPr>
                                        <m:t>𝑽</m:t>
                                      </m:r>
                                    </m:sub>
                                  </m:sSub>
                                </m:e>
                                <m:sub>
                                  <m:r>
                                    <a:rPr lang="en-US" sz="2400" b="1" i="1" smtClean="0">
                                      <a:solidFill>
                                        <a:schemeClr val="tx1"/>
                                      </a:solidFill>
                                      <a:latin typeface="Cambria Math" panose="02040503050406030204" pitchFamily="18" charset="0"/>
                                    </a:rPr>
                                    <m:t>𝒊</m:t>
                                  </m:r>
                                </m:sub>
                              </m:sSub>
                            </m:e>
                          </m:d>
                          <m:r>
                            <a:rPr lang="en-US" sz="2400" b="0" i="1" smtClean="0">
                              <a:solidFill>
                                <a:schemeClr val="tx1"/>
                              </a:solidFill>
                              <a:latin typeface="Cambria Math" panose="02040503050406030204" pitchFamily="18" charset="0"/>
                            </a:rPr>
                            <m:t>}</m:t>
                          </m:r>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𝑚</m:t>
                              </m:r>
                            </m:e>
                            <m:sub>
                              <m:r>
                                <a:rPr lang="en-US" sz="2400" b="0" i="1" smtClean="0">
                                  <a:solidFill>
                                    <a:schemeClr val="tx1"/>
                                  </a:solidFill>
                                  <a:latin typeface="Cambria Math" panose="02040503050406030204" pitchFamily="18" charset="0"/>
                                </a:rPr>
                                <m:t>𝑣</m:t>
                              </m:r>
                            </m:sub>
                          </m:sSub>
                        </m:sup>
                      </m:sSubSup>
                    </m:oMath>
                  </m:oMathPara>
                </a14:m>
                <a:endParaRPr lang="en-US" sz="2400" dirty="0">
                  <a:solidFill>
                    <a:schemeClr val="tx1"/>
                  </a:solidFill>
                </a:endParaRPr>
              </a:p>
            </p:txBody>
          </p:sp>
        </mc:Choice>
        <mc:Fallback xmlns="">
          <p:sp>
            <p:nvSpPr>
              <p:cNvPr id="15" name="TextBox 14">
                <a:extLst>
                  <a:ext uri="{FF2B5EF4-FFF2-40B4-BE49-F238E27FC236}">
                    <a16:creationId xmlns:a16="http://schemas.microsoft.com/office/drawing/2014/main" id="{C09BD894-9A6F-F44F-98C7-514A05A5A94E}"/>
                  </a:ext>
                </a:extLst>
              </p:cNvPr>
              <p:cNvSpPr txBox="1">
                <a:spLocks noRot="1" noChangeAspect="1" noMove="1" noResize="1" noEditPoints="1" noAdjustHandles="1" noChangeArrowheads="1" noChangeShapeType="1" noTextEdit="1"/>
              </p:cNvSpPr>
              <p:nvPr/>
            </p:nvSpPr>
            <p:spPr>
              <a:xfrm>
                <a:off x="0" y="5005519"/>
                <a:ext cx="2145346" cy="527196"/>
              </a:xfrm>
              <a:prstGeom prst="rect">
                <a:avLst/>
              </a:prstGeom>
              <a:blipFill>
                <a:blip r:embed="rId7"/>
                <a:stretch>
                  <a:fillRect l="-592" b="-9524"/>
                </a:stretch>
              </a:blipFill>
            </p:spPr>
            <p:txBody>
              <a:bodyPr/>
              <a:lstStyle/>
              <a:p>
                <a:r>
                  <a:rPr lang="en-US">
                    <a:noFill/>
                  </a:rPr>
                  <a:t> </a:t>
                </a:r>
              </a:p>
            </p:txBody>
          </p:sp>
        </mc:Fallback>
      </mc:AlternateContent>
      <p:sp>
        <p:nvSpPr>
          <p:cNvPr id="16" name="Down Arrow 15">
            <a:extLst>
              <a:ext uri="{FF2B5EF4-FFF2-40B4-BE49-F238E27FC236}">
                <a16:creationId xmlns:a16="http://schemas.microsoft.com/office/drawing/2014/main" id="{6A380C3D-F241-374D-96A8-B14FBB06615B}"/>
              </a:ext>
            </a:extLst>
          </p:cNvPr>
          <p:cNvSpPr/>
          <p:nvPr/>
        </p:nvSpPr>
        <p:spPr>
          <a:xfrm rot="16200000">
            <a:off x="2344756" y="4915327"/>
            <a:ext cx="308759" cy="707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10CFA8-702F-A74C-B619-5E9B079339C1}"/>
                  </a:ext>
                </a:extLst>
              </p:cNvPr>
              <p:cNvSpPr txBox="1"/>
              <p:nvPr/>
            </p:nvSpPr>
            <p:spPr>
              <a:xfrm>
                <a:off x="2911575" y="5054164"/>
                <a:ext cx="6282489" cy="369332"/>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smtClean="0">
                            <a:latin typeface="Cambria Math" panose="02040503050406030204" pitchFamily="18" charset="0"/>
                            <a:ea typeface="Cambria Math" panose="02040503050406030204" pitchFamily="18" charset="0"/>
                          </a:rPr>
                          <m:t>𝜃</m:t>
                        </m:r>
                      </m:sub>
                    </m:sSub>
                    <m:r>
                      <a:rPr lang="en-US" sz="2400" b="0" i="1" smtClean="0">
                        <a:latin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𝑽</m:t>
                        </m:r>
                      </m:sub>
                    </m:sSub>
                    <m:r>
                      <a:rPr lang="en-US" sz="2400" b="0" i="1" smtClean="0">
                        <a:latin typeface="Cambria Math" panose="02040503050406030204" pitchFamily="18" charset="0"/>
                      </a:rPr>
                      <m:t>)</m:t>
                    </m:r>
                  </m:oMath>
                </a14:m>
                <a:r>
                  <a:rPr lang="en-US" sz="2400" dirty="0">
                    <a:solidFill>
                      <a:schemeClr val="tx1"/>
                    </a:solidFill>
                  </a:rPr>
                  <a:t>, where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𝜃</m:t>
                    </m:r>
                    <m:r>
                      <a:rPr lang="en-US" sz="2400" b="0"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𝟐</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𝑾</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𝒃</m:t>
                        </m:r>
                      </m:e>
                      <m:sub>
                        <m:r>
                          <a:rPr lang="en-US" sz="2400" b="1" i="1" smtClean="0">
                            <a:solidFill>
                              <a:schemeClr val="tx1"/>
                            </a:solidFill>
                            <a:latin typeface="Cambria Math" panose="02040503050406030204" pitchFamily="18" charset="0"/>
                            <a:ea typeface="Cambria Math" panose="02040503050406030204" pitchFamily="18" charset="0"/>
                          </a:rPr>
                          <m:t>𝒏</m:t>
                        </m:r>
                      </m:sub>
                    </m:sSub>
                    <m:r>
                      <a:rPr lang="en-US" sz="2400" b="0" i="1" smtClean="0">
                        <a:solidFill>
                          <a:schemeClr val="tx1"/>
                        </a:solidFill>
                        <a:latin typeface="Cambria Math" panose="02040503050406030204" pitchFamily="18" charset="0"/>
                        <a:ea typeface="Cambria Math" panose="02040503050406030204" pitchFamily="18" charset="0"/>
                      </a:rPr>
                      <m:t>)</m:t>
                    </m:r>
                  </m:oMath>
                </a14:m>
                <a:endParaRPr lang="en-US" sz="2400" dirty="0">
                  <a:solidFill>
                    <a:schemeClr val="tx1"/>
                  </a:solidFill>
                </a:endParaRPr>
              </a:p>
            </p:txBody>
          </p:sp>
        </mc:Choice>
        <mc:Fallback xmlns="">
          <p:sp>
            <p:nvSpPr>
              <p:cNvPr id="17" name="TextBox 16">
                <a:extLst>
                  <a:ext uri="{FF2B5EF4-FFF2-40B4-BE49-F238E27FC236}">
                    <a16:creationId xmlns:a16="http://schemas.microsoft.com/office/drawing/2014/main" id="{8F10CFA8-702F-A74C-B619-5E9B079339C1}"/>
                  </a:ext>
                </a:extLst>
              </p:cNvPr>
              <p:cNvSpPr txBox="1">
                <a:spLocks noRot="1" noChangeAspect="1" noMove="1" noResize="1" noEditPoints="1" noAdjustHandles="1" noChangeArrowheads="1" noChangeShapeType="1" noTextEdit="1"/>
              </p:cNvSpPr>
              <p:nvPr/>
            </p:nvSpPr>
            <p:spPr>
              <a:xfrm>
                <a:off x="2911575" y="5054164"/>
                <a:ext cx="6282489" cy="369332"/>
              </a:xfrm>
              <a:prstGeom prst="rect">
                <a:avLst/>
              </a:prstGeom>
              <a:blipFill>
                <a:blip r:embed="rId8"/>
                <a:stretch>
                  <a:fillRect l="-2424" t="-22581" b="-45161"/>
                </a:stretch>
              </a:blipFill>
            </p:spPr>
            <p:txBody>
              <a:bodyPr/>
              <a:lstStyle/>
              <a:p>
                <a:r>
                  <a:rPr lang="en-US">
                    <a:noFill/>
                  </a:rPr>
                  <a:t> </a:t>
                </a:r>
              </a:p>
            </p:txBody>
          </p:sp>
        </mc:Fallback>
      </mc:AlternateContent>
      <p:sp>
        <p:nvSpPr>
          <p:cNvPr id="19" name="Down Arrow 18">
            <a:extLst>
              <a:ext uri="{FF2B5EF4-FFF2-40B4-BE49-F238E27FC236}">
                <a16:creationId xmlns:a16="http://schemas.microsoft.com/office/drawing/2014/main" id="{7E23FE98-C97D-5F40-8965-8B09DA1CE59E}"/>
              </a:ext>
            </a:extLst>
          </p:cNvPr>
          <p:cNvSpPr/>
          <p:nvPr/>
        </p:nvSpPr>
        <p:spPr>
          <a:xfrm rot="16200000">
            <a:off x="9314700" y="4899825"/>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4D80499-AC2F-2748-8683-ACC75BBA47B2}"/>
                  </a:ext>
                </a:extLst>
              </p:cNvPr>
              <p:cNvSpPr txBox="1"/>
              <p:nvPr/>
            </p:nvSpPr>
            <p:spPr>
              <a:xfrm>
                <a:off x="9822869" y="4991390"/>
                <a:ext cx="628805" cy="494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tx1"/>
                              </a:solidFill>
                              <a:latin typeface="Cambria Math" panose="02040503050406030204" pitchFamily="18" charset="0"/>
                            </a:rPr>
                          </m:ctrlPr>
                        </m:accPr>
                        <m:e>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𝒚</m:t>
                              </m:r>
                            </m:e>
                            <m:sub>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𝑽</m:t>
                                  </m:r>
                                </m:e>
                                <m:sub>
                                  <m:r>
                                    <a:rPr lang="en-US" sz="2400" b="1" i="1" smtClean="0">
                                      <a:solidFill>
                                        <a:schemeClr val="tx1"/>
                                      </a:solidFill>
                                      <a:latin typeface="Cambria Math" panose="02040503050406030204" pitchFamily="18" charset="0"/>
                                    </a:rPr>
                                    <m:t>𝒊</m:t>
                                  </m:r>
                                </m:sub>
                              </m:sSub>
                            </m:sub>
                          </m:sSub>
                        </m:e>
                      </m:acc>
                    </m:oMath>
                  </m:oMathPara>
                </a14:m>
                <a:endParaRPr lang="en-US" sz="2400" dirty="0">
                  <a:solidFill>
                    <a:schemeClr val="tx1"/>
                  </a:solidFill>
                </a:endParaRPr>
              </a:p>
            </p:txBody>
          </p:sp>
        </mc:Choice>
        <mc:Fallback xmlns="">
          <p:sp>
            <p:nvSpPr>
              <p:cNvPr id="20" name="TextBox 19">
                <a:extLst>
                  <a:ext uri="{FF2B5EF4-FFF2-40B4-BE49-F238E27FC236}">
                    <a16:creationId xmlns:a16="http://schemas.microsoft.com/office/drawing/2014/main" id="{F4D80499-AC2F-2748-8683-ACC75BBA47B2}"/>
                  </a:ext>
                </a:extLst>
              </p:cNvPr>
              <p:cNvSpPr txBox="1">
                <a:spLocks noRot="1" noChangeAspect="1" noMove="1" noResize="1" noEditPoints="1" noAdjustHandles="1" noChangeArrowheads="1" noChangeShapeType="1" noTextEdit="1"/>
              </p:cNvSpPr>
              <p:nvPr/>
            </p:nvSpPr>
            <p:spPr>
              <a:xfrm>
                <a:off x="9822869" y="4991390"/>
                <a:ext cx="628805" cy="494879"/>
              </a:xfrm>
              <a:prstGeom prst="rect">
                <a:avLst/>
              </a:prstGeom>
              <a:blipFill>
                <a:blip r:embed="rId9"/>
                <a:stretch>
                  <a:fillRect l="-1961" t="-2500" b="-2500"/>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A28D56E1-E88F-1F42-B57F-829BEF7852EA}"/>
              </a:ext>
            </a:extLst>
          </p:cNvPr>
          <p:cNvSpPr/>
          <p:nvPr/>
        </p:nvSpPr>
        <p:spPr>
          <a:xfrm rot="16200000">
            <a:off x="10607475" y="4915326"/>
            <a:ext cx="308759" cy="70757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9DF991-E883-6E4B-8419-F8EEEE6417C9}"/>
                  </a:ext>
                </a:extLst>
              </p:cNvPr>
              <p:cNvSpPr txBox="1"/>
              <p:nvPr/>
            </p:nvSpPr>
            <p:spPr>
              <a:xfrm>
                <a:off x="11120642" y="5023385"/>
                <a:ext cx="10883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𝐿</m:t>
                      </m:r>
                      <m:d>
                        <m:dPr>
                          <m:ctrlPr>
                            <a:rPr lang="en-US" sz="2000" i="1">
                              <a:latin typeface="Cambria Math" panose="02040503050406030204" pitchFamily="18" charset="0"/>
                            </a:rPr>
                          </m:ctrlPr>
                        </m:dPr>
                        <m:e>
                          <m:acc>
                            <m:accPr>
                              <m:chr m:val="̂"/>
                              <m:ctrlPr>
                                <a:rPr lang="en-US" sz="2000" b="1" i="1">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𝑽</m:t>
                                  </m:r>
                                </m:sub>
                              </m:sSub>
                            </m:e>
                          </m:acc>
                          <m:r>
                            <a:rPr lang="en-US" sz="2000" i="1">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𝑽</m:t>
                              </m:r>
                            </m:sub>
                          </m:sSub>
                        </m:e>
                      </m:d>
                    </m:oMath>
                  </m:oMathPara>
                </a14:m>
                <a:endParaRPr lang="en-US" sz="2000" dirty="0"/>
              </a:p>
            </p:txBody>
          </p:sp>
        </mc:Choice>
        <mc:Fallback xmlns="">
          <p:sp>
            <p:nvSpPr>
              <p:cNvPr id="23" name="TextBox 22">
                <a:extLst>
                  <a:ext uri="{FF2B5EF4-FFF2-40B4-BE49-F238E27FC236}">
                    <a16:creationId xmlns:a16="http://schemas.microsoft.com/office/drawing/2014/main" id="{669DF991-E883-6E4B-8419-F8EEEE6417C9}"/>
                  </a:ext>
                </a:extLst>
              </p:cNvPr>
              <p:cNvSpPr txBox="1">
                <a:spLocks noRot="1" noChangeAspect="1" noMove="1" noResize="1" noEditPoints="1" noAdjustHandles="1" noChangeArrowheads="1" noChangeShapeType="1" noTextEdit="1"/>
              </p:cNvSpPr>
              <p:nvPr/>
            </p:nvSpPr>
            <p:spPr>
              <a:xfrm>
                <a:off x="11120642" y="5023385"/>
                <a:ext cx="1088389" cy="400110"/>
              </a:xfrm>
              <a:prstGeom prst="rect">
                <a:avLst/>
              </a:prstGeom>
              <a:blipFill>
                <a:blip r:embed="rId10"/>
                <a:stretch>
                  <a:fillRect t="-6061" b="-606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98B9DE-35E2-F240-9618-63912BBA25AD}"/>
              </a:ext>
            </a:extLst>
          </p:cNvPr>
          <p:cNvSpPr txBox="1"/>
          <p:nvPr/>
        </p:nvSpPr>
        <p:spPr>
          <a:xfrm>
            <a:off x="544825" y="2980464"/>
            <a:ext cx="880369"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a:t>Training </a:t>
            </a:r>
          </a:p>
        </p:txBody>
      </p:sp>
      <p:sp>
        <p:nvSpPr>
          <p:cNvPr id="25" name="TextBox 24">
            <a:extLst>
              <a:ext uri="{FF2B5EF4-FFF2-40B4-BE49-F238E27FC236}">
                <a16:creationId xmlns:a16="http://schemas.microsoft.com/office/drawing/2014/main" id="{FBD043F7-0A08-A54D-8C49-6CFA1BB49849}"/>
              </a:ext>
            </a:extLst>
          </p:cNvPr>
          <p:cNvSpPr txBox="1"/>
          <p:nvPr/>
        </p:nvSpPr>
        <p:spPr>
          <a:xfrm>
            <a:off x="564414" y="5552921"/>
            <a:ext cx="971740"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a:t>Validation</a:t>
            </a:r>
          </a:p>
        </p:txBody>
      </p:sp>
      <p:sp>
        <p:nvSpPr>
          <p:cNvPr id="4" name="Up-down Arrow 3">
            <a:extLst>
              <a:ext uri="{FF2B5EF4-FFF2-40B4-BE49-F238E27FC236}">
                <a16:creationId xmlns:a16="http://schemas.microsoft.com/office/drawing/2014/main" id="{FA271B02-DF9D-A244-AC18-8CF4ED633D6B}"/>
              </a:ext>
            </a:extLst>
          </p:cNvPr>
          <p:cNvSpPr/>
          <p:nvPr/>
        </p:nvSpPr>
        <p:spPr>
          <a:xfrm>
            <a:off x="11510455" y="2970364"/>
            <a:ext cx="308761" cy="2010926"/>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Graphic 6" descr="Badge 1 with solid fill">
            <a:extLst>
              <a:ext uri="{FF2B5EF4-FFF2-40B4-BE49-F238E27FC236}">
                <a16:creationId xmlns:a16="http://schemas.microsoft.com/office/drawing/2014/main" id="{9292196A-D9D6-914D-9FF7-B37DA3EA4A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0169" y="1923393"/>
            <a:ext cx="624840" cy="624840"/>
          </a:xfrm>
          <a:prstGeom prst="rect">
            <a:avLst/>
          </a:prstGeom>
        </p:spPr>
      </p:pic>
      <p:pic>
        <p:nvPicPr>
          <p:cNvPr id="9" name="Graphic 8" descr="Badge with solid fill">
            <a:extLst>
              <a:ext uri="{FF2B5EF4-FFF2-40B4-BE49-F238E27FC236}">
                <a16:creationId xmlns:a16="http://schemas.microsoft.com/office/drawing/2014/main" id="{8B372F2D-FD06-224A-AE1A-E54E0105D5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04425" y="1909247"/>
            <a:ext cx="653132" cy="653132"/>
          </a:xfrm>
          <a:prstGeom prst="rect">
            <a:avLst/>
          </a:prstGeom>
        </p:spPr>
      </p:pic>
      <p:pic>
        <p:nvPicPr>
          <p:cNvPr id="11" name="Graphic 10" descr="Badge 3 with solid fill">
            <a:extLst>
              <a:ext uri="{FF2B5EF4-FFF2-40B4-BE49-F238E27FC236}">
                <a16:creationId xmlns:a16="http://schemas.microsoft.com/office/drawing/2014/main" id="{C64CCFC0-7BFB-C645-A528-4ACF9B7A5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30226" y="3888911"/>
            <a:ext cx="600841" cy="600841"/>
          </a:xfrm>
          <a:prstGeom prst="rect">
            <a:avLst/>
          </a:prstGeom>
        </p:spPr>
      </p:pic>
      <p:pic>
        <p:nvPicPr>
          <p:cNvPr id="13" name="Graphic 12" descr="Badge 4 with solid fill">
            <a:extLst>
              <a:ext uri="{FF2B5EF4-FFF2-40B4-BE49-F238E27FC236}">
                <a16:creationId xmlns:a16="http://schemas.microsoft.com/office/drawing/2014/main" id="{16FB2AF5-FC9B-6E43-811C-BABD402241E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6864" y="5486269"/>
            <a:ext cx="600841" cy="600841"/>
          </a:xfrm>
          <a:prstGeom prst="rect">
            <a:avLst/>
          </a:prstGeom>
        </p:spPr>
      </p:pic>
      <p:sp>
        <p:nvSpPr>
          <p:cNvPr id="5" name="Footer Placeholder 4">
            <a:extLst>
              <a:ext uri="{FF2B5EF4-FFF2-40B4-BE49-F238E27FC236}">
                <a16:creationId xmlns:a16="http://schemas.microsoft.com/office/drawing/2014/main" id="{F89324F1-EFA7-A62D-437A-E0429276DDC1}"/>
              </a:ext>
            </a:extLst>
          </p:cNvPr>
          <p:cNvSpPr>
            <a:spLocks noGrp="1"/>
          </p:cNvSpPr>
          <p:nvPr>
            <p:ph type="ftr" sz="quarte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24032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p:bldP spid="28" grpId="0"/>
      <p:bldP spid="29" grpId="0" animBg="1"/>
      <p:bldP spid="30" grpId="0"/>
      <p:bldP spid="31" grpId="0" animBg="1"/>
      <p:bldP spid="38" grpId="0" animBg="1"/>
      <p:bldP spid="39" grpId="0" animBg="1"/>
      <p:bldP spid="44" grpId="0"/>
      <p:bldP spid="45" grpId="0" animBg="1"/>
      <p:bldP spid="46" grpId="0" animBg="1"/>
      <p:bldP spid="47" grpId="0"/>
      <p:bldP spid="15" grpId="0"/>
      <p:bldP spid="16" grpId="0" animBg="1"/>
      <p:bldP spid="17" grpId="0"/>
      <p:bldP spid="19" grpId="0" animBg="1"/>
      <p:bldP spid="20" grpId="0"/>
      <p:bldP spid="21" grpId="0" animBg="1"/>
      <p:bldP spid="23" grpId="0"/>
      <p:bldP spid="3" grpId="0" animBg="1"/>
      <p:bldP spid="25" grpId="0" animBg="1"/>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DE70F4-ABEB-20E4-3EB1-40459E09EDEC}"/>
              </a:ext>
            </a:extLst>
          </p:cNvPr>
          <p:cNvSpPr>
            <a:spLocks noGrp="1"/>
          </p:cNvSpPr>
          <p:nvPr>
            <p:ph type="ftr" idx="11"/>
          </p:nvPr>
        </p:nvSpPr>
        <p:spPr/>
        <p:txBody>
          <a:bodyPr/>
          <a:lstStyle/>
          <a:p>
            <a:r>
              <a:rPr lang="en-HK"/>
              <a:t>Revolution of Technology for Translation and Localisation in the AI Era (Sai-cheong Siu, 7 November 2024)</a:t>
            </a:r>
          </a:p>
        </p:txBody>
      </p:sp>
      <p:pic>
        <p:nvPicPr>
          <p:cNvPr id="3" name="Google Shape;89;p18">
            <a:extLst>
              <a:ext uri="{FF2B5EF4-FFF2-40B4-BE49-F238E27FC236}">
                <a16:creationId xmlns:a16="http://schemas.microsoft.com/office/drawing/2014/main" id="{8067DA35-1884-B9EE-B60C-6B0864EB7D90}"/>
              </a:ext>
            </a:extLst>
          </p:cNvPr>
          <p:cNvPicPr preferRelativeResize="0">
            <a:picLocks noChangeAspect="1"/>
          </p:cNvPicPr>
          <p:nvPr/>
        </p:nvPicPr>
        <p:blipFill>
          <a:blip r:embed="rId2">
            <a:alphaModFix/>
          </a:blip>
          <a:stretch>
            <a:fillRect/>
          </a:stretch>
        </p:blipFill>
        <p:spPr>
          <a:xfrm>
            <a:off x="2658522" y="148754"/>
            <a:ext cx="6874956" cy="5992331"/>
          </a:xfrm>
          <a:prstGeom prst="rect">
            <a:avLst/>
          </a:prstGeom>
          <a:noFill/>
          <a:ln>
            <a:noFill/>
          </a:ln>
        </p:spPr>
      </p:pic>
    </p:spTree>
    <p:extLst>
      <p:ext uri="{BB962C8B-B14F-4D97-AF65-F5344CB8AC3E}">
        <p14:creationId xmlns:p14="http://schemas.microsoft.com/office/powerpoint/2010/main" val="3963980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92"/>
        <p:cNvGrpSpPr/>
        <p:nvPr/>
      </p:nvGrpSpPr>
      <p:grpSpPr>
        <a:xfrm>
          <a:off x="0" y="0"/>
          <a:ext cx="0" cy="0"/>
          <a:chOff x="0" y="0"/>
          <a:chExt cx="0" cy="0"/>
        </a:xfrm>
      </p:grpSpPr>
      <p:grpSp>
        <p:nvGrpSpPr>
          <p:cNvPr id="1893" name="Google Shape;1893;p85"/>
          <p:cNvGrpSpPr/>
          <p:nvPr/>
        </p:nvGrpSpPr>
        <p:grpSpPr>
          <a:xfrm>
            <a:off x="6201388" y="0"/>
            <a:ext cx="5990612" cy="6858001"/>
            <a:chOff x="6201388" y="0"/>
            <a:chExt cx="5990612" cy="6858001"/>
          </a:xfrm>
        </p:grpSpPr>
        <p:sp>
          <p:nvSpPr>
            <p:cNvPr id="1894" name="Google Shape;1894;p85"/>
            <p:cNvSpPr/>
            <p:nvPr/>
          </p:nvSpPr>
          <p:spPr>
            <a:xfrm>
              <a:off x="6201388"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5" name="Google Shape;1895;p85"/>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6" name="Google Shape;1896;p85"/>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7" name="Google Shape;1897;p85"/>
            <p:cNvSpPr/>
            <p:nvPr/>
          </p:nvSpPr>
          <p:spPr>
            <a:xfrm>
              <a:off x="7564253"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8" name="Google Shape;1898;p85"/>
            <p:cNvSpPr/>
            <p:nvPr/>
          </p:nvSpPr>
          <p:spPr>
            <a:xfrm>
              <a:off x="7564253" y="2177881"/>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9" name="Google Shape;1899;p85"/>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0" name="Google Shape;1900;p85"/>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1" name="Google Shape;1901;p85"/>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2" name="Google Shape;1902;p85"/>
            <p:cNvSpPr/>
            <p:nvPr/>
          </p:nvSpPr>
          <p:spPr>
            <a:xfrm>
              <a:off x="8927118" y="4920911"/>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3" name="Google Shape;1903;p85"/>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4" name="Google Shape;1904;p85"/>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5" name="Google Shape;1905;p85"/>
            <p:cNvSpPr/>
            <p:nvPr/>
          </p:nvSpPr>
          <p:spPr>
            <a:xfrm>
              <a:off x="8927118" y="80636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6" name="Google Shape;1906;p85"/>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7" name="Google Shape;1907;p85"/>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8" name="Google Shape;1908;p85"/>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9" name="Google Shape;1909;p85"/>
            <p:cNvSpPr/>
            <p:nvPr/>
          </p:nvSpPr>
          <p:spPr>
            <a:xfrm>
              <a:off x="10289984"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0" name="Google Shape;1910;p85"/>
            <p:cNvSpPr/>
            <p:nvPr/>
          </p:nvSpPr>
          <p:spPr>
            <a:xfrm>
              <a:off x="10289984" y="80636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1" name="Google Shape;1911;p85"/>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2" name="Google Shape;1912;p85"/>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3" name="Google Shape;1913;p85"/>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4" name="Google Shape;1914;p85"/>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5" name="Google Shape;1915;p85"/>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6" name="Google Shape;1916;p85"/>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7" name="Google Shape;1917;p85"/>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918" name="Google Shape;1918;p85"/>
          <p:cNvCxnSpPr/>
          <p:nvPr/>
        </p:nvCxnSpPr>
        <p:spPr>
          <a:xfrm>
            <a:off x="565150" y="6087110"/>
            <a:ext cx="5066001" cy="0"/>
          </a:xfrm>
          <a:prstGeom prst="straightConnector1">
            <a:avLst/>
          </a:prstGeom>
          <a:noFill/>
          <a:ln w="12700" cap="flat" cmpd="sng">
            <a:solidFill>
              <a:schemeClr val="dk1"/>
            </a:solidFill>
            <a:prstDash val="solid"/>
            <a:miter lim="800000"/>
            <a:headEnd type="none" w="sm" len="sm"/>
            <a:tailEnd type="none" w="sm" len="sm"/>
          </a:ln>
        </p:spPr>
      </p:cxnSp>
      <p:sp>
        <p:nvSpPr>
          <p:cNvPr id="1919" name="Google Shape;1919;p8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20" name="Google Shape;1920;p85" descr="Computer 3D windows background"/>
          <p:cNvPicPr preferRelativeResize="0"/>
          <p:nvPr/>
        </p:nvPicPr>
        <p:blipFill rotWithShape="1">
          <a:blip r:embed="rId3">
            <a:alphaModFix/>
          </a:blip>
          <a:srcRect/>
          <a:stretch/>
        </p:blipFill>
        <p:spPr>
          <a:xfrm>
            <a:off x="20" y="1"/>
            <a:ext cx="12191980" cy="6857999"/>
          </a:xfrm>
          <a:prstGeom prst="rect">
            <a:avLst/>
          </a:prstGeom>
          <a:noFill/>
          <a:ln>
            <a:noFill/>
          </a:ln>
        </p:spPr>
      </p:pic>
      <p:sp>
        <p:nvSpPr>
          <p:cNvPr id="1921" name="Google Shape;1921;p85"/>
          <p:cNvSpPr/>
          <p:nvPr/>
        </p:nvSpPr>
        <p:spPr>
          <a:xfrm>
            <a:off x="-1" y="-1"/>
            <a:ext cx="8469492" cy="6858000"/>
          </a:xfrm>
          <a:prstGeom prst="rect">
            <a:avLst/>
          </a:prstGeom>
          <a:gradFill>
            <a:gsLst>
              <a:gs pos="0">
                <a:schemeClr val="dk1"/>
              </a:gs>
              <a:gs pos="31000">
                <a:srgbClr val="000000">
                  <a:alpha val="80000"/>
                </a:srgbClr>
              </a:gs>
              <a:gs pos="100000">
                <a:srgbClr val="000000">
                  <a:alpha val="33725"/>
                </a:srgbClr>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600" cap="none">
              <a:solidFill>
                <a:srgbClr val="FFFFFF"/>
              </a:solidFill>
              <a:latin typeface="Arial"/>
              <a:ea typeface="Arial"/>
              <a:cs typeface="Arial"/>
              <a:sym typeface="Arial"/>
            </a:endParaRPr>
          </a:p>
        </p:txBody>
      </p:sp>
      <p:sp>
        <p:nvSpPr>
          <p:cNvPr id="1922" name="Google Shape;1922;p85"/>
          <p:cNvSpPr txBox="1">
            <a:spLocks noGrp="1"/>
          </p:cNvSpPr>
          <p:nvPr>
            <p:ph type="title"/>
          </p:nvPr>
        </p:nvSpPr>
        <p:spPr>
          <a:xfrm>
            <a:off x="565150" y="768334"/>
            <a:ext cx="6969505" cy="28664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6600"/>
              <a:buFont typeface="Arial"/>
              <a:buNone/>
            </a:pPr>
            <a:r>
              <a:rPr lang="en-US" sz="6600" dirty="0"/>
              <a:t>The Way Forward</a:t>
            </a:r>
            <a:endParaRPr dirty="0"/>
          </a:p>
        </p:txBody>
      </p:sp>
      <p:sp>
        <p:nvSpPr>
          <p:cNvPr id="1923" name="Google Shape;1923;p85"/>
          <p:cNvSpPr txBox="1">
            <a:spLocks noGrp="1"/>
          </p:cNvSpPr>
          <p:nvPr>
            <p:ph type="body" idx="1"/>
          </p:nvPr>
        </p:nvSpPr>
        <p:spPr>
          <a:xfrm>
            <a:off x="565150" y="4283239"/>
            <a:ext cx="6969505" cy="147517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2000"/>
              <a:buNone/>
            </a:pPr>
            <a:endParaRPr sz="2000">
              <a:solidFill>
                <a:schemeClr val="lt1"/>
              </a:solidFill>
            </a:endParaRPr>
          </a:p>
        </p:txBody>
      </p:sp>
      <p:cxnSp>
        <p:nvCxnSpPr>
          <p:cNvPr id="1924" name="Google Shape;1924;p85"/>
          <p:cNvCxnSpPr/>
          <p:nvPr/>
        </p:nvCxnSpPr>
        <p:spPr>
          <a:xfrm>
            <a:off x="565150" y="6087110"/>
            <a:ext cx="7335835" cy="0"/>
          </a:xfrm>
          <a:prstGeom prst="straightConnector1">
            <a:avLst/>
          </a:prstGeom>
          <a:noFill/>
          <a:ln w="12700" cap="flat" cmpd="sng">
            <a:solidFill>
              <a:schemeClr val="lt2"/>
            </a:solidFill>
            <a:prstDash val="solid"/>
            <a:miter lim="800000"/>
            <a:headEnd type="none" w="sm" len="sm"/>
            <a:tailEnd type="none" w="sm" len="sm"/>
          </a:ln>
        </p:spPr>
      </p:cxnSp>
      <p:grpSp>
        <p:nvGrpSpPr>
          <p:cNvPr id="1925" name="Google Shape;1925;p85"/>
          <p:cNvGrpSpPr/>
          <p:nvPr/>
        </p:nvGrpSpPr>
        <p:grpSpPr>
          <a:xfrm>
            <a:off x="10291746" y="0"/>
            <a:ext cx="1900254" cy="6858000"/>
            <a:chOff x="10291746" y="0"/>
            <a:chExt cx="1900254" cy="6858000"/>
          </a:xfrm>
        </p:grpSpPr>
        <p:sp>
          <p:nvSpPr>
            <p:cNvPr id="1926" name="Google Shape;1926;p85"/>
            <p:cNvSpPr/>
            <p:nvPr/>
          </p:nvSpPr>
          <p:spPr>
            <a:xfrm>
              <a:off x="11655829" y="809310"/>
              <a:ext cx="536171" cy="1124839"/>
            </a:xfrm>
            <a:custGeom>
              <a:avLst/>
              <a:gdLst/>
              <a:ahLst/>
              <a:cxnLst/>
              <a:rect l="l" t="t" r="r" b="b"/>
              <a:pathLst>
                <a:path w="536171" h="1124839" extrusionOk="0">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7" name="Google Shape;1927;p85"/>
            <p:cNvSpPr/>
            <p:nvPr/>
          </p:nvSpPr>
          <p:spPr>
            <a:xfrm>
              <a:off x="10291748" y="0"/>
              <a:ext cx="1130725" cy="565362"/>
            </a:xfrm>
            <a:custGeom>
              <a:avLst/>
              <a:gdLst/>
              <a:ahLst/>
              <a:cxnLst/>
              <a:rect l="l" t="t" r="r" b="b"/>
              <a:pathLst>
                <a:path w="1130725" h="565362" extrusionOk="0">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8" name="Google Shape;1928;p85"/>
            <p:cNvSpPr/>
            <p:nvPr/>
          </p:nvSpPr>
          <p:spPr>
            <a:xfrm>
              <a:off x="11656578" y="0"/>
              <a:ext cx="535422" cy="562344"/>
            </a:xfrm>
            <a:custGeom>
              <a:avLst/>
              <a:gdLst/>
              <a:ahLst/>
              <a:cxnLst/>
              <a:rect l="l" t="t" r="r" b="b"/>
              <a:pathLst>
                <a:path w="535422" h="562344" extrusionOk="0">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9" name="Google Shape;1929;p85"/>
            <p:cNvSpPr/>
            <p:nvPr/>
          </p:nvSpPr>
          <p:spPr>
            <a:xfrm>
              <a:off x="11656578" y="2181112"/>
              <a:ext cx="535422" cy="1124687"/>
            </a:xfrm>
            <a:custGeom>
              <a:avLst/>
              <a:gdLst/>
              <a:ahLst/>
              <a:cxnLst/>
              <a:rect l="l" t="t" r="r" b="b"/>
              <a:pathLst>
                <a:path w="535422" h="1124687" extrusionOk="0">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0" name="Google Shape;1930;p85"/>
            <p:cNvSpPr/>
            <p:nvPr/>
          </p:nvSpPr>
          <p:spPr>
            <a:xfrm>
              <a:off x="10291746" y="806365"/>
              <a:ext cx="1130726" cy="1130724"/>
            </a:xfrm>
            <a:custGeom>
              <a:avLst/>
              <a:gdLst/>
              <a:ahLst/>
              <a:cxnLst/>
              <a:rect l="l" t="t" r="r" b="b"/>
              <a:pathLst>
                <a:path w="1130726" h="1130724" extrusionOk="0">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1" name="Google Shape;1931;p85"/>
            <p:cNvSpPr/>
            <p:nvPr/>
          </p:nvSpPr>
          <p:spPr>
            <a:xfrm>
              <a:off x="11656578" y="3552837"/>
              <a:ext cx="535422" cy="1124688"/>
            </a:xfrm>
            <a:custGeom>
              <a:avLst/>
              <a:gdLst/>
              <a:ahLst/>
              <a:cxnLst/>
              <a:rect l="l" t="t" r="r" b="b"/>
              <a:pathLst>
                <a:path w="535422" h="1124688" extrusionOk="0">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2" name="Google Shape;1932;p85"/>
            <p:cNvSpPr/>
            <p:nvPr/>
          </p:nvSpPr>
          <p:spPr>
            <a:xfrm>
              <a:off x="11656642" y="6295916"/>
              <a:ext cx="535358" cy="562084"/>
            </a:xfrm>
            <a:custGeom>
              <a:avLst/>
              <a:gdLst/>
              <a:ahLst/>
              <a:cxnLst/>
              <a:rect l="l" t="t" r="r" b="b"/>
              <a:pathLst>
                <a:path w="535358" h="562084" extrusionOk="0">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33" name="Google Shape;1933;p85"/>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8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The Way Forward </a:t>
            </a:r>
            <a:r>
              <a:rPr lang="en-US" sz="2800"/>
              <a:t>(see Siu 2023b)</a:t>
            </a:r>
            <a:endParaRPr/>
          </a:p>
        </p:txBody>
      </p:sp>
      <p:sp>
        <p:nvSpPr>
          <p:cNvPr id="2012" name="Google Shape;2012;p8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
        <p:nvSpPr>
          <p:cNvPr id="1939" name="Google Shape;1939;p86"/>
          <p:cNvSpPr/>
          <p:nvPr/>
        </p:nvSpPr>
        <p:spPr>
          <a:xfrm>
            <a:off x="532130" y="1531763"/>
            <a:ext cx="3627120" cy="2174532"/>
          </a:xfrm>
          <a:prstGeom prst="roundRect">
            <a:avLst>
              <a:gd name="adj" fmla="val 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0" name="Google Shape;1940;p86"/>
          <p:cNvSpPr txBox="1"/>
          <p:nvPr/>
        </p:nvSpPr>
        <p:spPr>
          <a:xfrm>
            <a:off x="8178905" y="3808736"/>
            <a:ext cx="326877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Pre-trained language models (e.g., ChatGPT)</a:t>
            </a:r>
            <a:endParaRPr/>
          </a:p>
        </p:txBody>
      </p:sp>
      <p:sp>
        <p:nvSpPr>
          <p:cNvPr id="1941" name="Google Shape;1941;p86"/>
          <p:cNvSpPr/>
          <p:nvPr/>
        </p:nvSpPr>
        <p:spPr>
          <a:xfrm>
            <a:off x="4265930" y="1531763"/>
            <a:ext cx="3627120" cy="2182342"/>
          </a:xfrm>
          <a:prstGeom prst="roundRect">
            <a:avLst>
              <a:gd name="adj" fmla="val 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2" name="Google Shape;1942;p86"/>
          <p:cNvSpPr/>
          <p:nvPr/>
        </p:nvSpPr>
        <p:spPr>
          <a:xfrm>
            <a:off x="7999730" y="3808736"/>
            <a:ext cx="3627120" cy="2182342"/>
          </a:xfrm>
          <a:prstGeom prst="roundRect">
            <a:avLst>
              <a:gd name="adj" fmla="val 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1943" name="Google Shape;1943;p86"/>
          <p:cNvPicPr preferRelativeResize="0"/>
          <p:nvPr/>
        </p:nvPicPr>
        <p:blipFill rotWithShape="1">
          <a:blip r:embed="rId3">
            <a:alphaModFix/>
          </a:blip>
          <a:srcRect/>
          <a:stretch/>
        </p:blipFill>
        <p:spPr>
          <a:xfrm>
            <a:off x="9135611" y="4889303"/>
            <a:ext cx="766358" cy="507882"/>
          </a:xfrm>
          <a:prstGeom prst="rect">
            <a:avLst/>
          </a:prstGeom>
          <a:noFill/>
          <a:ln>
            <a:noFill/>
          </a:ln>
        </p:spPr>
      </p:pic>
      <p:pic>
        <p:nvPicPr>
          <p:cNvPr id="1944" name="Google Shape;1944;p86" descr="Database with solid fill"/>
          <p:cNvPicPr preferRelativeResize="0"/>
          <p:nvPr/>
        </p:nvPicPr>
        <p:blipFill rotWithShape="1">
          <a:blip r:embed="rId4">
            <a:alphaModFix/>
          </a:blip>
          <a:srcRect/>
          <a:stretch/>
        </p:blipFill>
        <p:spPr>
          <a:xfrm>
            <a:off x="8115112" y="4720154"/>
            <a:ext cx="453791" cy="453791"/>
          </a:xfrm>
          <a:prstGeom prst="rect">
            <a:avLst/>
          </a:prstGeom>
          <a:noFill/>
          <a:ln>
            <a:noFill/>
          </a:ln>
        </p:spPr>
      </p:pic>
      <p:pic>
        <p:nvPicPr>
          <p:cNvPr id="1945" name="Google Shape;1945;p86" descr="Database with solid fill"/>
          <p:cNvPicPr preferRelativeResize="0"/>
          <p:nvPr/>
        </p:nvPicPr>
        <p:blipFill rotWithShape="1">
          <a:blip r:embed="rId4">
            <a:alphaModFix/>
          </a:blip>
          <a:srcRect/>
          <a:stretch/>
        </p:blipFill>
        <p:spPr>
          <a:xfrm>
            <a:off x="8496427" y="4720154"/>
            <a:ext cx="453791" cy="453791"/>
          </a:xfrm>
          <a:prstGeom prst="rect">
            <a:avLst/>
          </a:prstGeom>
          <a:noFill/>
          <a:ln>
            <a:noFill/>
          </a:ln>
        </p:spPr>
      </p:pic>
      <p:pic>
        <p:nvPicPr>
          <p:cNvPr id="1946" name="Google Shape;1946;p86" descr="Database with solid fill"/>
          <p:cNvPicPr preferRelativeResize="0"/>
          <p:nvPr/>
        </p:nvPicPr>
        <p:blipFill rotWithShape="1">
          <a:blip r:embed="rId4">
            <a:alphaModFix/>
          </a:blip>
          <a:srcRect/>
          <a:stretch/>
        </p:blipFill>
        <p:spPr>
          <a:xfrm>
            <a:off x="8115112" y="5144910"/>
            <a:ext cx="453791" cy="453791"/>
          </a:xfrm>
          <a:prstGeom prst="rect">
            <a:avLst/>
          </a:prstGeom>
          <a:noFill/>
          <a:ln>
            <a:noFill/>
          </a:ln>
        </p:spPr>
      </p:pic>
      <p:pic>
        <p:nvPicPr>
          <p:cNvPr id="1947" name="Google Shape;1947;p86" descr="Database with solid fill"/>
          <p:cNvPicPr preferRelativeResize="0"/>
          <p:nvPr/>
        </p:nvPicPr>
        <p:blipFill rotWithShape="1">
          <a:blip r:embed="rId4">
            <a:alphaModFix/>
          </a:blip>
          <a:srcRect/>
          <a:stretch/>
        </p:blipFill>
        <p:spPr>
          <a:xfrm>
            <a:off x="8501476" y="5144909"/>
            <a:ext cx="453791" cy="453791"/>
          </a:xfrm>
          <a:prstGeom prst="rect">
            <a:avLst/>
          </a:prstGeom>
          <a:noFill/>
          <a:ln>
            <a:noFill/>
          </a:ln>
        </p:spPr>
      </p:pic>
      <p:pic>
        <p:nvPicPr>
          <p:cNvPr id="1948" name="Google Shape;1948;p86" descr="Clipboard Ticked with solid fill"/>
          <p:cNvPicPr preferRelativeResize="0"/>
          <p:nvPr/>
        </p:nvPicPr>
        <p:blipFill rotWithShape="1">
          <a:blip r:embed="rId5">
            <a:alphaModFix/>
          </a:blip>
          <a:srcRect/>
          <a:stretch/>
        </p:blipFill>
        <p:spPr>
          <a:xfrm>
            <a:off x="10880675" y="4792248"/>
            <a:ext cx="664078" cy="664078"/>
          </a:xfrm>
          <a:prstGeom prst="rect">
            <a:avLst/>
          </a:prstGeom>
          <a:noFill/>
          <a:ln>
            <a:noFill/>
          </a:ln>
        </p:spPr>
      </p:pic>
      <p:pic>
        <p:nvPicPr>
          <p:cNvPr id="1949" name="Google Shape;1949;p86" descr="Gears with solid fill"/>
          <p:cNvPicPr preferRelativeResize="0"/>
          <p:nvPr/>
        </p:nvPicPr>
        <p:blipFill rotWithShape="1">
          <a:blip r:embed="rId6">
            <a:alphaModFix/>
          </a:blip>
          <a:srcRect/>
          <a:stretch/>
        </p:blipFill>
        <p:spPr>
          <a:xfrm>
            <a:off x="10124086" y="4849762"/>
            <a:ext cx="586963" cy="586963"/>
          </a:xfrm>
          <a:prstGeom prst="rect">
            <a:avLst/>
          </a:prstGeom>
          <a:noFill/>
          <a:ln>
            <a:noFill/>
          </a:ln>
        </p:spPr>
      </p:pic>
      <p:sp>
        <p:nvSpPr>
          <p:cNvPr id="1950" name="Google Shape;1950;p86"/>
          <p:cNvSpPr/>
          <p:nvPr/>
        </p:nvSpPr>
        <p:spPr>
          <a:xfrm>
            <a:off x="8964047" y="5020335"/>
            <a:ext cx="177159" cy="262064"/>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1" name="Google Shape;1951;p86"/>
          <p:cNvSpPr/>
          <p:nvPr/>
        </p:nvSpPr>
        <p:spPr>
          <a:xfrm>
            <a:off x="9905154" y="5012212"/>
            <a:ext cx="177159" cy="262064"/>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2" name="Google Shape;1952;p86"/>
          <p:cNvSpPr/>
          <p:nvPr/>
        </p:nvSpPr>
        <p:spPr>
          <a:xfrm>
            <a:off x="10711768" y="5026204"/>
            <a:ext cx="177159" cy="262064"/>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3" name="Google Shape;1953;p86"/>
          <p:cNvSpPr txBox="1"/>
          <p:nvPr/>
        </p:nvSpPr>
        <p:spPr>
          <a:xfrm>
            <a:off x="8822419" y="4601179"/>
            <a:ext cx="13463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1. Pre-training</a:t>
            </a:r>
            <a:endParaRPr sz="1800">
              <a:solidFill>
                <a:schemeClr val="dk1"/>
              </a:solidFill>
              <a:latin typeface="Arial"/>
              <a:ea typeface="Arial"/>
              <a:cs typeface="Arial"/>
              <a:sym typeface="Arial"/>
            </a:endParaRPr>
          </a:p>
        </p:txBody>
      </p:sp>
      <p:sp>
        <p:nvSpPr>
          <p:cNvPr id="1954" name="Google Shape;1954;p86"/>
          <p:cNvSpPr txBox="1"/>
          <p:nvPr/>
        </p:nvSpPr>
        <p:spPr>
          <a:xfrm>
            <a:off x="9690980" y="5383223"/>
            <a:ext cx="15550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2. Fine-tuning / Prompt engineering</a:t>
            </a:r>
            <a:endParaRPr/>
          </a:p>
        </p:txBody>
      </p:sp>
      <p:sp>
        <p:nvSpPr>
          <p:cNvPr id="1955" name="Google Shape;1955;p86"/>
          <p:cNvSpPr txBox="1"/>
          <p:nvPr/>
        </p:nvSpPr>
        <p:spPr>
          <a:xfrm>
            <a:off x="10222298" y="4606142"/>
            <a:ext cx="140455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 Multiple Tasks!</a:t>
            </a:r>
            <a:endParaRPr sz="1800">
              <a:solidFill>
                <a:schemeClr val="dk1"/>
              </a:solidFill>
              <a:latin typeface="Arial"/>
              <a:ea typeface="Arial"/>
              <a:cs typeface="Arial"/>
              <a:sym typeface="Arial"/>
            </a:endParaRPr>
          </a:p>
        </p:txBody>
      </p:sp>
      <p:sp>
        <p:nvSpPr>
          <p:cNvPr id="1956" name="Google Shape;1956;p86"/>
          <p:cNvSpPr/>
          <p:nvPr/>
        </p:nvSpPr>
        <p:spPr>
          <a:xfrm>
            <a:off x="4261552" y="3808736"/>
            <a:ext cx="3627120" cy="2182342"/>
          </a:xfrm>
          <a:prstGeom prst="roundRect">
            <a:avLst>
              <a:gd name="adj" fmla="val 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7" name="Google Shape;1957;p86"/>
          <p:cNvSpPr txBox="1"/>
          <p:nvPr/>
        </p:nvSpPr>
        <p:spPr>
          <a:xfrm>
            <a:off x="4440727" y="3808736"/>
            <a:ext cx="32687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Domain Adaptation</a:t>
            </a:r>
            <a:endParaRPr/>
          </a:p>
        </p:txBody>
      </p:sp>
      <p:sp>
        <p:nvSpPr>
          <p:cNvPr id="1958" name="Google Shape;1958;p86"/>
          <p:cNvSpPr txBox="1"/>
          <p:nvPr/>
        </p:nvSpPr>
        <p:spPr>
          <a:xfrm>
            <a:off x="4509672" y="5571604"/>
            <a:ext cx="315606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Specialized translation models</a:t>
            </a:r>
            <a:endParaRPr/>
          </a:p>
        </p:txBody>
      </p:sp>
      <p:pic>
        <p:nvPicPr>
          <p:cNvPr id="1959" name="Google Shape;1959;p86" descr="Atom with solid fill"/>
          <p:cNvPicPr preferRelativeResize="0"/>
          <p:nvPr/>
        </p:nvPicPr>
        <p:blipFill rotWithShape="1">
          <a:blip r:embed="rId7">
            <a:alphaModFix/>
          </a:blip>
          <a:srcRect/>
          <a:stretch/>
        </p:blipFill>
        <p:spPr>
          <a:xfrm>
            <a:off x="4322932" y="4409163"/>
            <a:ext cx="938030" cy="938030"/>
          </a:xfrm>
          <a:prstGeom prst="rect">
            <a:avLst/>
          </a:prstGeom>
          <a:noFill/>
          <a:ln>
            <a:noFill/>
          </a:ln>
        </p:spPr>
      </p:pic>
      <p:pic>
        <p:nvPicPr>
          <p:cNvPr id="1960" name="Google Shape;1960;p86" descr="Heart with pulse with solid fill"/>
          <p:cNvPicPr preferRelativeResize="0"/>
          <p:nvPr/>
        </p:nvPicPr>
        <p:blipFill rotWithShape="1">
          <a:blip r:embed="rId8">
            <a:alphaModFix/>
          </a:blip>
          <a:srcRect/>
          <a:stretch/>
        </p:blipFill>
        <p:spPr>
          <a:xfrm>
            <a:off x="6037788" y="4365130"/>
            <a:ext cx="1018093" cy="1018093"/>
          </a:xfrm>
          <a:prstGeom prst="rect">
            <a:avLst/>
          </a:prstGeom>
          <a:noFill/>
          <a:ln>
            <a:noFill/>
          </a:ln>
        </p:spPr>
      </p:pic>
      <p:pic>
        <p:nvPicPr>
          <p:cNvPr id="1961" name="Google Shape;1961;p86" descr="Gavel with solid fill"/>
          <p:cNvPicPr preferRelativeResize="0"/>
          <p:nvPr/>
        </p:nvPicPr>
        <p:blipFill rotWithShape="1">
          <a:blip r:embed="rId9">
            <a:alphaModFix/>
          </a:blip>
          <a:srcRect/>
          <a:stretch/>
        </p:blipFill>
        <p:spPr>
          <a:xfrm>
            <a:off x="5205808" y="4410425"/>
            <a:ext cx="877843" cy="877843"/>
          </a:xfrm>
          <a:prstGeom prst="rect">
            <a:avLst/>
          </a:prstGeom>
          <a:noFill/>
          <a:ln>
            <a:noFill/>
          </a:ln>
        </p:spPr>
      </p:pic>
      <p:pic>
        <p:nvPicPr>
          <p:cNvPr id="1962" name="Google Shape;1962;p86" descr="Bank with solid fill"/>
          <p:cNvPicPr preferRelativeResize="0"/>
          <p:nvPr/>
        </p:nvPicPr>
        <p:blipFill rotWithShape="1">
          <a:blip r:embed="rId10">
            <a:alphaModFix/>
          </a:blip>
          <a:srcRect/>
          <a:stretch/>
        </p:blipFill>
        <p:spPr>
          <a:xfrm>
            <a:off x="6938422" y="4363019"/>
            <a:ext cx="940148" cy="940148"/>
          </a:xfrm>
          <a:prstGeom prst="rect">
            <a:avLst/>
          </a:prstGeom>
          <a:noFill/>
          <a:ln>
            <a:noFill/>
          </a:ln>
        </p:spPr>
      </p:pic>
      <p:sp>
        <p:nvSpPr>
          <p:cNvPr id="1963" name="Google Shape;1963;p86"/>
          <p:cNvSpPr/>
          <p:nvPr/>
        </p:nvSpPr>
        <p:spPr>
          <a:xfrm>
            <a:off x="528482" y="3808736"/>
            <a:ext cx="3627120" cy="2182342"/>
          </a:xfrm>
          <a:prstGeom prst="roundRect">
            <a:avLst>
              <a:gd name="adj" fmla="val 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4" name="Google Shape;1964;p86"/>
          <p:cNvSpPr txBox="1"/>
          <p:nvPr/>
        </p:nvSpPr>
        <p:spPr>
          <a:xfrm>
            <a:off x="707657" y="3828996"/>
            <a:ext cx="32687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Document-level NMT</a:t>
            </a:r>
            <a:endParaRPr/>
          </a:p>
        </p:txBody>
      </p:sp>
      <p:pic>
        <p:nvPicPr>
          <p:cNvPr id="1965" name="Google Shape;1965;p86" descr="Paper with solid fill"/>
          <p:cNvPicPr preferRelativeResize="0"/>
          <p:nvPr/>
        </p:nvPicPr>
        <p:blipFill rotWithShape="1">
          <a:blip r:embed="rId11">
            <a:alphaModFix/>
          </a:blip>
          <a:srcRect/>
          <a:stretch/>
        </p:blipFill>
        <p:spPr>
          <a:xfrm>
            <a:off x="1969398" y="5037615"/>
            <a:ext cx="673804" cy="673804"/>
          </a:xfrm>
          <a:prstGeom prst="rect">
            <a:avLst/>
          </a:prstGeom>
          <a:noFill/>
          <a:ln>
            <a:noFill/>
          </a:ln>
        </p:spPr>
      </p:pic>
      <p:pic>
        <p:nvPicPr>
          <p:cNvPr id="1966" name="Google Shape;1966;p86" descr="Document with solid fill"/>
          <p:cNvPicPr preferRelativeResize="0"/>
          <p:nvPr/>
        </p:nvPicPr>
        <p:blipFill rotWithShape="1">
          <a:blip r:embed="rId12">
            <a:alphaModFix/>
          </a:blip>
          <a:srcRect/>
          <a:stretch/>
        </p:blipFill>
        <p:spPr>
          <a:xfrm>
            <a:off x="513511" y="4696761"/>
            <a:ext cx="759565" cy="759565"/>
          </a:xfrm>
          <a:prstGeom prst="rect">
            <a:avLst/>
          </a:prstGeom>
          <a:noFill/>
          <a:ln>
            <a:noFill/>
          </a:ln>
        </p:spPr>
      </p:pic>
      <p:grpSp>
        <p:nvGrpSpPr>
          <p:cNvPr id="1967" name="Google Shape;1967;p86"/>
          <p:cNvGrpSpPr/>
          <p:nvPr/>
        </p:nvGrpSpPr>
        <p:grpSpPr>
          <a:xfrm>
            <a:off x="1510801" y="4492558"/>
            <a:ext cx="587666" cy="587666"/>
            <a:chOff x="1260076" y="4552782"/>
            <a:chExt cx="587666" cy="587666"/>
          </a:xfrm>
        </p:grpSpPr>
        <p:pic>
          <p:nvPicPr>
            <p:cNvPr id="1968" name="Google Shape;1968;p86" descr="Speech with solid fill"/>
            <p:cNvPicPr preferRelativeResize="0"/>
            <p:nvPr/>
          </p:nvPicPr>
          <p:blipFill rotWithShape="1">
            <a:blip r:embed="rId13">
              <a:alphaModFix/>
            </a:blip>
            <a:srcRect/>
            <a:stretch/>
          </p:blipFill>
          <p:spPr>
            <a:xfrm>
              <a:off x="1260076" y="4552782"/>
              <a:ext cx="587666" cy="587666"/>
            </a:xfrm>
            <a:prstGeom prst="rect">
              <a:avLst/>
            </a:prstGeom>
            <a:noFill/>
            <a:ln>
              <a:noFill/>
            </a:ln>
          </p:spPr>
        </p:pic>
        <p:sp>
          <p:nvSpPr>
            <p:cNvPr id="1969" name="Google Shape;1969;p86"/>
            <p:cNvSpPr txBox="1"/>
            <p:nvPr/>
          </p:nvSpPr>
          <p:spPr>
            <a:xfrm>
              <a:off x="1400770" y="460872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1</a:t>
              </a:r>
              <a:endParaRPr/>
            </a:p>
          </p:txBody>
        </p:sp>
      </p:grpSp>
      <p:grpSp>
        <p:nvGrpSpPr>
          <p:cNvPr id="1970" name="Google Shape;1970;p86"/>
          <p:cNvGrpSpPr/>
          <p:nvPr/>
        </p:nvGrpSpPr>
        <p:grpSpPr>
          <a:xfrm>
            <a:off x="1990228" y="4498981"/>
            <a:ext cx="587666" cy="587666"/>
            <a:chOff x="1260076" y="4552782"/>
            <a:chExt cx="587666" cy="587666"/>
          </a:xfrm>
        </p:grpSpPr>
        <p:pic>
          <p:nvPicPr>
            <p:cNvPr id="1971" name="Google Shape;1971;p86" descr="Speech with solid fill"/>
            <p:cNvPicPr preferRelativeResize="0"/>
            <p:nvPr/>
          </p:nvPicPr>
          <p:blipFill rotWithShape="1">
            <a:blip r:embed="rId13">
              <a:alphaModFix/>
            </a:blip>
            <a:srcRect/>
            <a:stretch/>
          </p:blipFill>
          <p:spPr>
            <a:xfrm>
              <a:off x="1260076" y="4552782"/>
              <a:ext cx="587666" cy="587666"/>
            </a:xfrm>
            <a:prstGeom prst="rect">
              <a:avLst/>
            </a:prstGeom>
            <a:noFill/>
            <a:ln>
              <a:noFill/>
            </a:ln>
          </p:spPr>
        </p:pic>
        <p:sp>
          <p:nvSpPr>
            <p:cNvPr id="1972" name="Google Shape;1972;p86"/>
            <p:cNvSpPr txBox="1"/>
            <p:nvPr/>
          </p:nvSpPr>
          <p:spPr>
            <a:xfrm>
              <a:off x="1400770" y="460872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2</a:t>
              </a:r>
              <a:endParaRPr/>
            </a:p>
          </p:txBody>
        </p:sp>
      </p:grpSp>
      <p:grpSp>
        <p:nvGrpSpPr>
          <p:cNvPr id="1973" name="Google Shape;1973;p86"/>
          <p:cNvGrpSpPr/>
          <p:nvPr/>
        </p:nvGrpSpPr>
        <p:grpSpPr>
          <a:xfrm>
            <a:off x="2475987" y="4498981"/>
            <a:ext cx="587666" cy="587666"/>
            <a:chOff x="1260076" y="4552782"/>
            <a:chExt cx="587666" cy="587666"/>
          </a:xfrm>
        </p:grpSpPr>
        <p:pic>
          <p:nvPicPr>
            <p:cNvPr id="1974" name="Google Shape;1974;p86" descr="Speech with solid fill"/>
            <p:cNvPicPr preferRelativeResize="0"/>
            <p:nvPr/>
          </p:nvPicPr>
          <p:blipFill rotWithShape="1">
            <a:blip r:embed="rId13">
              <a:alphaModFix/>
            </a:blip>
            <a:srcRect/>
            <a:stretch/>
          </p:blipFill>
          <p:spPr>
            <a:xfrm>
              <a:off x="1260076" y="4552782"/>
              <a:ext cx="587666" cy="587666"/>
            </a:xfrm>
            <a:prstGeom prst="rect">
              <a:avLst/>
            </a:prstGeom>
            <a:noFill/>
            <a:ln>
              <a:noFill/>
            </a:ln>
          </p:spPr>
        </p:pic>
        <p:sp>
          <p:nvSpPr>
            <p:cNvPr id="1975" name="Google Shape;1975;p86"/>
            <p:cNvSpPr txBox="1"/>
            <p:nvPr/>
          </p:nvSpPr>
          <p:spPr>
            <a:xfrm>
              <a:off x="1400770" y="460872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3</a:t>
              </a:r>
              <a:endParaRPr/>
            </a:p>
          </p:txBody>
        </p:sp>
      </p:grpSp>
      <p:sp>
        <p:nvSpPr>
          <p:cNvPr id="1976" name="Google Shape;1976;p86"/>
          <p:cNvSpPr/>
          <p:nvPr/>
        </p:nvSpPr>
        <p:spPr>
          <a:xfrm>
            <a:off x="1244534" y="4606142"/>
            <a:ext cx="268807" cy="307776"/>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77" name="Google Shape;1977;p86"/>
          <p:cNvSpPr/>
          <p:nvPr/>
        </p:nvSpPr>
        <p:spPr>
          <a:xfrm>
            <a:off x="1258105" y="5254192"/>
            <a:ext cx="268807" cy="307776"/>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78" name="Google Shape;1978;p86"/>
          <p:cNvSpPr txBox="1"/>
          <p:nvPr/>
        </p:nvSpPr>
        <p:spPr>
          <a:xfrm>
            <a:off x="1615328" y="5612246"/>
            <a:ext cx="139012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As a document</a:t>
            </a:r>
            <a:endParaRPr/>
          </a:p>
        </p:txBody>
      </p:sp>
      <p:sp>
        <p:nvSpPr>
          <p:cNvPr id="1979" name="Google Shape;1979;p86"/>
          <p:cNvSpPr/>
          <p:nvPr/>
        </p:nvSpPr>
        <p:spPr>
          <a:xfrm>
            <a:off x="3107041" y="4608455"/>
            <a:ext cx="268807" cy="307776"/>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0" name="Google Shape;1980;p86"/>
          <p:cNvSpPr/>
          <p:nvPr/>
        </p:nvSpPr>
        <p:spPr>
          <a:xfrm>
            <a:off x="3113008" y="5243297"/>
            <a:ext cx="268807" cy="307776"/>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1" name="Google Shape;1981;p86"/>
          <p:cNvSpPr txBox="1"/>
          <p:nvPr/>
        </p:nvSpPr>
        <p:spPr>
          <a:xfrm>
            <a:off x="3312280" y="4301340"/>
            <a:ext cx="11973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Arial"/>
                <a:ea typeface="Arial"/>
                <a:cs typeface="Arial"/>
                <a:sym typeface="Arial"/>
              </a:rPr>
              <a:t>Connection</a:t>
            </a:r>
            <a:endParaRPr/>
          </a:p>
        </p:txBody>
      </p:sp>
      <p:pic>
        <p:nvPicPr>
          <p:cNvPr id="1982" name="Google Shape;1982;p86" descr="Question Mark with solid fill"/>
          <p:cNvPicPr preferRelativeResize="0"/>
          <p:nvPr/>
        </p:nvPicPr>
        <p:blipFill rotWithShape="1">
          <a:blip r:embed="rId14">
            <a:alphaModFix/>
          </a:blip>
          <a:srcRect/>
          <a:stretch/>
        </p:blipFill>
        <p:spPr>
          <a:xfrm>
            <a:off x="3445480" y="4527505"/>
            <a:ext cx="533940" cy="533940"/>
          </a:xfrm>
          <a:prstGeom prst="rect">
            <a:avLst/>
          </a:prstGeom>
          <a:noFill/>
          <a:ln>
            <a:noFill/>
          </a:ln>
        </p:spPr>
      </p:pic>
      <p:pic>
        <p:nvPicPr>
          <p:cNvPr id="1983" name="Google Shape;1983;p86" descr="Thumbs up sign with solid fill"/>
          <p:cNvPicPr preferRelativeResize="0"/>
          <p:nvPr/>
        </p:nvPicPr>
        <p:blipFill rotWithShape="1">
          <a:blip r:embed="rId15">
            <a:alphaModFix/>
          </a:blip>
          <a:srcRect/>
          <a:stretch/>
        </p:blipFill>
        <p:spPr>
          <a:xfrm>
            <a:off x="3516069" y="5136820"/>
            <a:ext cx="475426" cy="475426"/>
          </a:xfrm>
          <a:prstGeom prst="rect">
            <a:avLst/>
          </a:prstGeom>
          <a:noFill/>
          <a:ln>
            <a:noFill/>
          </a:ln>
        </p:spPr>
      </p:pic>
      <p:sp>
        <p:nvSpPr>
          <p:cNvPr id="1984" name="Google Shape;1984;p86"/>
          <p:cNvSpPr/>
          <p:nvPr/>
        </p:nvSpPr>
        <p:spPr>
          <a:xfrm>
            <a:off x="7999730" y="1517447"/>
            <a:ext cx="3627120" cy="2182342"/>
          </a:xfrm>
          <a:prstGeom prst="roundRect">
            <a:avLst>
              <a:gd name="adj" fmla="val 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5" name="Google Shape;1985;p86"/>
          <p:cNvSpPr txBox="1"/>
          <p:nvPr/>
        </p:nvSpPr>
        <p:spPr>
          <a:xfrm>
            <a:off x="8178905" y="1534111"/>
            <a:ext cx="32687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Deeper Models</a:t>
            </a:r>
            <a:endParaRPr/>
          </a:p>
        </p:txBody>
      </p:sp>
      <p:pic>
        <p:nvPicPr>
          <p:cNvPr id="1986" name="Google Shape;1986;p86" descr="Network diagram with solid fill"/>
          <p:cNvPicPr preferRelativeResize="0"/>
          <p:nvPr/>
        </p:nvPicPr>
        <p:blipFill rotWithShape="1">
          <a:blip r:embed="rId16">
            <a:alphaModFix/>
          </a:blip>
          <a:srcRect/>
          <a:stretch/>
        </p:blipFill>
        <p:spPr>
          <a:xfrm rot="10800000">
            <a:off x="8571406" y="1996055"/>
            <a:ext cx="914400" cy="914400"/>
          </a:xfrm>
          <a:prstGeom prst="rect">
            <a:avLst/>
          </a:prstGeom>
          <a:noFill/>
          <a:ln>
            <a:noFill/>
          </a:ln>
        </p:spPr>
      </p:pic>
      <p:pic>
        <p:nvPicPr>
          <p:cNvPr id="1987" name="Google Shape;1987;p86" descr="Network diagram with solid fill"/>
          <p:cNvPicPr preferRelativeResize="0"/>
          <p:nvPr/>
        </p:nvPicPr>
        <p:blipFill rotWithShape="1">
          <a:blip r:embed="rId16">
            <a:alphaModFix/>
          </a:blip>
          <a:srcRect/>
          <a:stretch/>
        </p:blipFill>
        <p:spPr>
          <a:xfrm rot="10800000">
            <a:off x="8056910" y="1994345"/>
            <a:ext cx="914400" cy="914400"/>
          </a:xfrm>
          <a:prstGeom prst="rect">
            <a:avLst/>
          </a:prstGeom>
          <a:noFill/>
          <a:ln>
            <a:noFill/>
          </a:ln>
        </p:spPr>
      </p:pic>
      <p:pic>
        <p:nvPicPr>
          <p:cNvPr id="1988" name="Google Shape;1988;p86" descr="Network diagram with solid fill"/>
          <p:cNvPicPr preferRelativeResize="0"/>
          <p:nvPr/>
        </p:nvPicPr>
        <p:blipFill rotWithShape="1">
          <a:blip r:embed="rId16">
            <a:alphaModFix/>
          </a:blip>
          <a:srcRect/>
          <a:stretch/>
        </p:blipFill>
        <p:spPr>
          <a:xfrm rot="10800000">
            <a:off x="9085042" y="1994345"/>
            <a:ext cx="914400" cy="914400"/>
          </a:xfrm>
          <a:prstGeom prst="rect">
            <a:avLst/>
          </a:prstGeom>
          <a:noFill/>
          <a:ln>
            <a:noFill/>
          </a:ln>
        </p:spPr>
      </p:pic>
      <p:pic>
        <p:nvPicPr>
          <p:cNvPr id="1989" name="Google Shape;1989;p86" descr="Network diagram with solid fill"/>
          <p:cNvPicPr preferRelativeResize="0"/>
          <p:nvPr/>
        </p:nvPicPr>
        <p:blipFill rotWithShape="1">
          <a:blip r:embed="rId16">
            <a:alphaModFix/>
          </a:blip>
          <a:srcRect/>
          <a:stretch/>
        </p:blipFill>
        <p:spPr>
          <a:xfrm rot="10800000">
            <a:off x="8061356" y="2253029"/>
            <a:ext cx="914400" cy="914400"/>
          </a:xfrm>
          <a:prstGeom prst="rect">
            <a:avLst/>
          </a:prstGeom>
          <a:noFill/>
          <a:ln>
            <a:noFill/>
          </a:ln>
        </p:spPr>
      </p:pic>
      <p:pic>
        <p:nvPicPr>
          <p:cNvPr id="1990" name="Google Shape;1990;p86" descr="Network diagram with solid fill"/>
          <p:cNvPicPr preferRelativeResize="0"/>
          <p:nvPr/>
        </p:nvPicPr>
        <p:blipFill rotWithShape="1">
          <a:blip r:embed="rId16">
            <a:alphaModFix/>
          </a:blip>
          <a:srcRect/>
          <a:stretch/>
        </p:blipFill>
        <p:spPr>
          <a:xfrm rot="10800000">
            <a:off x="8571406" y="2249537"/>
            <a:ext cx="914400" cy="914400"/>
          </a:xfrm>
          <a:prstGeom prst="rect">
            <a:avLst/>
          </a:prstGeom>
          <a:noFill/>
          <a:ln>
            <a:noFill/>
          </a:ln>
        </p:spPr>
      </p:pic>
      <p:pic>
        <p:nvPicPr>
          <p:cNvPr id="1991" name="Google Shape;1991;p86" descr="Network diagram with solid fill"/>
          <p:cNvPicPr preferRelativeResize="0"/>
          <p:nvPr/>
        </p:nvPicPr>
        <p:blipFill rotWithShape="1">
          <a:blip r:embed="rId16">
            <a:alphaModFix/>
          </a:blip>
          <a:srcRect/>
          <a:stretch/>
        </p:blipFill>
        <p:spPr>
          <a:xfrm rot="10800000">
            <a:off x="9085042" y="2253029"/>
            <a:ext cx="914400" cy="914400"/>
          </a:xfrm>
          <a:prstGeom prst="rect">
            <a:avLst/>
          </a:prstGeom>
          <a:noFill/>
          <a:ln>
            <a:noFill/>
          </a:ln>
        </p:spPr>
      </p:pic>
      <p:pic>
        <p:nvPicPr>
          <p:cNvPr id="1992" name="Google Shape;1992;p86" descr="Network diagram with solid fill"/>
          <p:cNvPicPr preferRelativeResize="0"/>
          <p:nvPr/>
        </p:nvPicPr>
        <p:blipFill rotWithShape="1">
          <a:blip r:embed="rId16">
            <a:alphaModFix/>
          </a:blip>
          <a:srcRect/>
          <a:stretch/>
        </p:blipFill>
        <p:spPr>
          <a:xfrm rot="10800000">
            <a:off x="9600293" y="1998688"/>
            <a:ext cx="914400" cy="914400"/>
          </a:xfrm>
          <a:prstGeom prst="rect">
            <a:avLst/>
          </a:prstGeom>
          <a:noFill/>
          <a:ln>
            <a:noFill/>
          </a:ln>
        </p:spPr>
      </p:pic>
      <p:pic>
        <p:nvPicPr>
          <p:cNvPr id="1993" name="Google Shape;1993;p86" descr="Network diagram with solid fill"/>
          <p:cNvPicPr preferRelativeResize="0"/>
          <p:nvPr/>
        </p:nvPicPr>
        <p:blipFill rotWithShape="1">
          <a:blip r:embed="rId16">
            <a:alphaModFix/>
          </a:blip>
          <a:srcRect/>
          <a:stretch/>
        </p:blipFill>
        <p:spPr>
          <a:xfrm rot="10800000">
            <a:off x="9600293" y="2257372"/>
            <a:ext cx="914400" cy="914400"/>
          </a:xfrm>
          <a:prstGeom prst="rect">
            <a:avLst/>
          </a:prstGeom>
          <a:noFill/>
          <a:ln>
            <a:noFill/>
          </a:ln>
        </p:spPr>
      </p:pic>
      <p:pic>
        <p:nvPicPr>
          <p:cNvPr id="1994" name="Google Shape;1994;p86" descr="Network diagram with solid fill"/>
          <p:cNvPicPr preferRelativeResize="0"/>
          <p:nvPr/>
        </p:nvPicPr>
        <p:blipFill rotWithShape="1">
          <a:blip r:embed="rId16">
            <a:alphaModFix/>
          </a:blip>
          <a:srcRect/>
          <a:stretch/>
        </p:blipFill>
        <p:spPr>
          <a:xfrm rot="10800000">
            <a:off x="10113174" y="1998687"/>
            <a:ext cx="914400" cy="914400"/>
          </a:xfrm>
          <a:prstGeom prst="rect">
            <a:avLst/>
          </a:prstGeom>
          <a:noFill/>
          <a:ln>
            <a:noFill/>
          </a:ln>
        </p:spPr>
      </p:pic>
      <p:pic>
        <p:nvPicPr>
          <p:cNvPr id="1995" name="Google Shape;1995;p86" descr="Network diagram with solid fill"/>
          <p:cNvPicPr preferRelativeResize="0"/>
          <p:nvPr/>
        </p:nvPicPr>
        <p:blipFill rotWithShape="1">
          <a:blip r:embed="rId16">
            <a:alphaModFix/>
          </a:blip>
          <a:srcRect/>
          <a:stretch/>
        </p:blipFill>
        <p:spPr>
          <a:xfrm rot="10800000">
            <a:off x="10113174" y="2257371"/>
            <a:ext cx="914400" cy="914400"/>
          </a:xfrm>
          <a:prstGeom prst="rect">
            <a:avLst/>
          </a:prstGeom>
          <a:noFill/>
          <a:ln>
            <a:noFill/>
          </a:ln>
        </p:spPr>
      </p:pic>
      <p:pic>
        <p:nvPicPr>
          <p:cNvPr id="1996" name="Google Shape;1996;p86" descr="Network diagram with solid fill"/>
          <p:cNvPicPr preferRelativeResize="0"/>
          <p:nvPr/>
        </p:nvPicPr>
        <p:blipFill rotWithShape="1">
          <a:blip r:embed="rId16">
            <a:alphaModFix/>
          </a:blip>
          <a:srcRect/>
          <a:stretch/>
        </p:blipFill>
        <p:spPr>
          <a:xfrm rot="10800000">
            <a:off x="10621373" y="1998686"/>
            <a:ext cx="914400" cy="914400"/>
          </a:xfrm>
          <a:prstGeom prst="rect">
            <a:avLst/>
          </a:prstGeom>
          <a:noFill/>
          <a:ln>
            <a:noFill/>
          </a:ln>
        </p:spPr>
      </p:pic>
      <p:pic>
        <p:nvPicPr>
          <p:cNvPr id="1997" name="Google Shape;1997;p86" descr="Network diagram with solid fill"/>
          <p:cNvPicPr preferRelativeResize="0"/>
          <p:nvPr/>
        </p:nvPicPr>
        <p:blipFill rotWithShape="1">
          <a:blip r:embed="rId16">
            <a:alphaModFix/>
          </a:blip>
          <a:srcRect/>
          <a:stretch/>
        </p:blipFill>
        <p:spPr>
          <a:xfrm rot="10800000">
            <a:off x="10621373" y="2257370"/>
            <a:ext cx="914400" cy="914400"/>
          </a:xfrm>
          <a:prstGeom prst="rect">
            <a:avLst/>
          </a:prstGeom>
          <a:noFill/>
          <a:ln>
            <a:noFill/>
          </a:ln>
        </p:spPr>
      </p:pic>
      <p:sp>
        <p:nvSpPr>
          <p:cNvPr id="1998" name="Google Shape;1998;p86"/>
          <p:cNvSpPr txBox="1"/>
          <p:nvPr/>
        </p:nvSpPr>
        <p:spPr>
          <a:xfrm>
            <a:off x="8957094" y="3241489"/>
            <a:ext cx="177598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More Layers</a:t>
            </a:r>
            <a:endParaRPr/>
          </a:p>
        </p:txBody>
      </p:sp>
      <p:sp>
        <p:nvSpPr>
          <p:cNvPr id="1999" name="Google Shape;1999;p86"/>
          <p:cNvSpPr txBox="1"/>
          <p:nvPr/>
        </p:nvSpPr>
        <p:spPr>
          <a:xfrm>
            <a:off x="707657" y="1546810"/>
            <a:ext cx="32687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Multilingual NMT</a:t>
            </a:r>
            <a:endParaRPr/>
          </a:p>
        </p:txBody>
      </p:sp>
      <p:pic>
        <p:nvPicPr>
          <p:cNvPr id="2000" name="Google Shape;2000;p86"/>
          <p:cNvPicPr preferRelativeResize="0"/>
          <p:nvPr/>
        </p:nvPicPr>
        <p:blipFill rotWithShape="1">
          <a:blip r:embed="rId3">
            <a:alphaModFix/>
          </a:blip>
          <a:srcRect/>
          <a:stretch/>
        </p:blipFill>
        <p:spPr>
          <a:xfrm>
            <a:off x="1464623" y="2013399"/>
            <a:ext cx="1698543" cy="1125662"/>
          </a:xfrm>
          <a:prstGeom prst="rect">
            <a:avLst/>
          </a:prstGeom>
          <a:noFill/>
          <a:ln>
            <a:noFill/>
          </a:ln>
        </p:spPr>
      </p:pic>
      <p:pic>
        <p:nvPicPr>
          <p:cNvPr id="2001" name="Google Shape;2001;p86" descr="Earth globe: Africa and Europe with solid fill"/>
          <p:cNvPicPr preferRelativeResize="0"/>
          <p:nvPr/>
        </p:nvPicPr>
        <p:blipFill rotWithShape="1">
          <a:blip r:embed="rId17">
            <a:alphaModFix/>
          </a:blip>
          <a:srcRect/>
          <a:stretch/>
        </p:blipFill>
        <p:spPr>
          <a:xfrm>
            <a:off x="599992" y="2139129"/>
            <a:ext cx="914400" cy="914400"/>
          </a:xfrm>
          <a:prstGeom prst="rect">
            <a:avLst/>
          </a:prstGeom>
          <a:noFill/>
          <a:ln>
            <a:noFill/>
          </a:ln>
        </p:spPr>
      </p:pic>
      <p:pic>
        <p:nvPicPr>
          <p:cNvPr id="2002" name="Google Shape;2002;p86" descr="Earth globe: Americas with solid fill"/>
          <p:cNvPicPr preferRelativeResize="0"/>
          <p:nvPr/>
        </p:nvPicPr>
        <p:blipFill rotWithShape="1">
          <a:blip r:embed="rId18">
            <a:alphaModFix/>
          </a:blip>
          <a:srcRect/>
          <a:stretch/>
        </p:blipFill>
        <p:spPr>
          <a:xfrm>
            <a:off x="3108009" y="2113902"/>
            <a:ext cx="914400" cy="914400"/>
          </a:xfrm>
          <a:prstGeom prst="rect">
            <a:avLst/>
          </a:prstGeom>
          <a:noFill/>
          <a:ln>
            <a:noFill/>
          </a:ln>
        </p:spPr>
      </p:pic>
      <p:sp>
        <p:nvSpPr>
          <p:cNvPr id="2003" name="Google Shape;2003;p86"/>
          <p:cNvSpPr txBox="1"/>
          <p:nvPr/>
        </p:nvSpPr>
        <p:spPr>
          <a:xfrm>
            <a:off x="1425903" y="3018773"/>
            <a:ext cx="177598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Multiple language pairs</a:t>
            </a:r>
            <a:endParaRPr/>
          </a:p>
        </p:txBody>
      </p:sp>
      <p:sp>
        <p:nvSpPr>
          <p:cNvPr id="2004" name="Google Shape;2004;p86"/>
          <p:cNvSpPr txBox="1"/>
          <p:nvPr/>
        </p:nvSpPr>
        <p:spPr>
          <a:xfrm>
            <a:off x="1658766" y="4281251"/>
            <a:ext cx="126989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As sentences</a:t>
            </a:r>
            <a:endParaRPr/>
          </a:p>
        </p:txBody>
      </p:sp>
      <p:pic>
        <p:nvPicPr>
          <p:cNvPr id="2005" name="Google Shape;2005;p86"/>
          <p:cNvPicPr preferRelativeResize="0"/>
          <p:nvPr/>
        </p:nvPicPr>
        <p:blipFill rotWithShape="1">
          <a:blip r:embed="rId3">
            <a:alphaModFix/>
          </a:blip>
          <a:srcRect/>
          <a:stretch/>
        </p:blipFill>
        <p:spPr>
          <a:xfrm>
            <a:off x="6327591" y="1862292"/>
            <a:ext cx="974070" cy="645538"/>
          </a:xfrm>
          <a:prstGeom prst="rect">
            <a:avLst/>
          </a:prstGeom>
          <a:noFill/>
          <a:ln>
            <a:noFill/>
          </a:ln>
        </p:spPr>
      </p:pic>
      <p:pic>
        <p:nvPicPr>
          <p:cNvPr id="2006" name="Google Shape;2006;p86"/>
          <p:cNvPicPr preferRelativeResize="0"/>
          <p:nvPr/>
        </p:nvPicPr>
        <p:blipFill rotWithShape="1">
          <a:blip r:embed="rId3">
            <a:alphaModFix/>
          </a:blip>
          <a:srcRect/>
          <a:stretch/>
        </p:blipFill>
        <p:spPr>
          <a:xfrm>
            <a:off x="4763729" y="1867385"/>
            <a:ext cx="974070" cy="645538"/>
          </a:xfrm>
          <a:prstGeom prst="rect">
            <a:avLst/>
          </a:prstGeom>
          <a:noFill/>
          <a:ln>
            <a:noFill/>
          </a:ln>
        </p:spPr>
      </p:pic>
      <p:sp>
        <p:nvSpPr>
          <p:cNvPr id="2007" name="Google Shape;2007;p86"/>
          <p:cNvSpPr txBox="1"/>
          <p:nvPr/>
        </p:nvSpPr>
        <p:spPr>
          <a:xfrm>
            <a:off x="4440519" y="1540802"/>
            <a:ext cx="32687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Multiple Models</a:t>
            </a:r>
            <a:endParaRPr/>
          </a:p>
        </p:txBody>
      </p:sp>
      <p:pic>
        <p:nvPicPr>
          <p:cNvPr id="2008" name="Google Shape;2008;p86"/>
          <p:cNvPicPr preferRelativeResize="0"/>
          <p:nvPr/>
        </p:nvPicPr>
        <p:blipFill rotWithShape="1">
          <a:blip r:embed="rId3">
            <a:alphaModFix/>
          </a:blip>
          <a:srcRect/>
          <a:stretch/>
        </p:blipFill>
        <p:spPr>
          <a:xfrm>
            <a:off x="6495267" y="2595951"/>
            <a:ext cx="974070" cy="645538"/>
          </a:xfrm>
          <a:prstGeom prst="rect">
            <a:avLst/>
          </a:prstGeom>
          <a:noFill/>
          <a:ln>
            <a:noFill/>
          </a:ln>
        </p:spPr>
      </p:pic>
      <p:pic>
        <p:nvPicPr>
          <p:cNvPr id="2009" name="Google Shape;2009;p86"/>
          <p:cNvPicPr preferRelativeResize="0"/>
          <p:nvPr/>
        </p:nvPicPr>
        <p:blipFill rotWithShape="1">
          <a:blip r:embed="rId3">
            <a:alphaModFix/>
          </a:blip>
          <a:srcRect/>
          <a:stretch/>
        </p:blipFill>
        <p:spPr>
          <a:xfrm>
            <a:off x="5572765" y="3108881"/>
            <a:ext cx="974070" cy="645538"/>
          </a:xfrm>
          <a:prstGeom prst="rect">
            <a:avLst/>
          </a:prstGeom>
          <a:noFill/>
          <a:ln>
            <a:noFill/>
          </a:ln>
        </p:spPr>
      </p:pic>
      <p:pic>
        <p:nvPicPr>
          <p:cNvPr id="2010" name="Google Shape;2010;p86"/>
          <p:cNvPicPr preferRelativeResize="0"/>
          <p:nvPr/>
        </p:nvPicPr>
        <p:blipFill rotWithShape="1">
          <a:blip r:embed="rId3">
            <a:alphaModFix/>
          </a:blip>
          <a:srcRect/>
          <a:stretch/>
        </p:blipFill>
        <p:spPr>
          <a:xfrm>
            <a:off x="4568034" y="2599691"/>
            <a:ext cx="974070" cy="645538"/>
          </a:xfrm>
          <a:prstGeom prst="rect">
            <a:avLst/>
          </a:prstGeom>
          <a:noFill/>
          <a:ln>
            <a:noFill/>
          </a:ln>
        </p:spPr>
      </p:pic>
      <p:pic>
        <p:nvPicPr>
          <p:cNvPr id="2011" name="Google Shape;2011;p86" descr="Lights On with solid fill"/>
          <p:cNvPicPr preferRelativeResize="0"/>
          <p:nvPr/>
        </p:nvPicPr>
        <p:blipFill rotWithShape="1">
          <a:blip r:embed="rId19">
            <a:alphaModFix/>
          </a:blip>
          <a:srcRect/>
          <a:stretch/>
        </p:blipFill>
        <p:spPr>
          <a:xfrm>
            <a:off x="5611688" y="2193426"/>
            <a:ext cx="914400" cy="91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9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9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6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6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6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7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7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7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7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7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97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98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98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8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00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95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5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5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5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9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96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94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9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4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4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94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94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4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4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9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9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9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9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2"/>
        <p:cNvGrpSpPr/>
        <p:nvPr/>
      </p:nvGrpSpPr>
      <p:grpSpPr>
        <a:xfrm>
          <a:off x="0" y="0"/>
          <a:ext cx="0" cy="0"/>
          <a:chOff x="0" y="0"/>
          <a:chExt cx="0" cy="0"/>
        </a:xfrm>
      </p:grpSpPr>
      <p:sp>
        <p:nvSpPr>
          <p:cNvPr id="2133" name="Google Shape;2133;p9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4" name="Google Shape;2134;p93"/>
          <p:cNvSpPr txBox="1">
            <a:spLocks noGrp="1"/>
          </p:cNvSpPr>
          <p:nvPr>
            <p:ph type="title"/>
          </p:nvPr>
        </p:nvSpPr>
        <p:spPr>
          <a:xfrm>
            <a:off x="565150" y="770890"/>
            <a:ext cx="6400999" cy="126898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Read More</a:t>
            </a:r>
            <a:endParaRPr/>
          </a:p>
        </p:txBody>
      </p:sp>
      <p:sp>
        <p:nvSpPr>
          <p:cNvPr id="2135" name="Google Shape;2135;p93"/>
          <p:cNvSpPr txBox="1">
            <a:spLocks noGrp="1"/>
          </p:cNvSpPr>
          <p:nvPr>
            <p:ph type="body" idx="1"/>
          </p:nvPr>
        </p:nvSpPr>
        <p:spPr>
          <a:xfrm>
            <a:off x="565150" y="2160016"/>
            <a:ext cx="6400999" cy="360121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900"/>
              <a:buNone/>
            </a:pPr>
            <a:r>
              <a:rPr lang="en-US" sz="1900" b="1" dirty="0"/>
              <a:t>“</a:t>
            </a:r>
            <a:r>
              <a:rPr lang="en-US" sz="1900" b="1" dirty="0" err="1"/>
              <a:t>ChatGPT</a:t>
            </a:r>
            <a:r>
              <a:rPr lang="en-US" sz="1900" b="1" dirty="0"/>
              <a:t> and GPT-4 for Professional Translators: Exploring the Potential of Large Language Models in Translation”</a:t>
            </a:r>
            <a:r>
              <a:rPr lang="en-US" sz="1900" dirty="0"/>
              <a:t> (Siu 2023a) [</a:t>
            </a:r>
            <a:r>
              <a:rPr lang="en-US" sz="1900" u="sng" dirty="0">
                <a:solidFill>
                  <a:schemeClr val="hlink"/>
                </a:solidFill>
                <a:hlinkClick r:id="rId3"/>
              </a:rPr>
              <a:t>Link</a:t>
            </a:r>
            <a:r>
              <a:rPr lang="en-US" sz="1900" dirty="0"/>
              <a:t>]</a:t>
            </a:r>
            <a:endParaRPr dirty="0"/>
          </a:p>
          <a:p>
            <a:pPr marL="342900" lvl="0" indent="-342900" algn="l" rtl="0">
              <a:lnSpc>
                <a:spcPct val="90000"/>
              </a:lnSpc>
              <a:spcBef>
                <a:spcPts val="900"/>
              </a:spcBef>
              <a:spcAft>
                <a:spcPts val="0"/>
              </a:spcAft>
              <a:buClr>
                <a:schemeClr val="dk1"/>
              </a:buClr>
              <a:buSzPts val="1900"/>
              <a:buFont typeface="Arial"/>
              <a:buChar char="•"/>
            </a:pPr>
            <a:r>
              <a:rPr lang="en-US" sz="1900" dirty="0"/>
              <a:t>An Overview of </a:t>
            </a:r>
            <a:r>
              <a:rPr lang="en-US" sz="1900" dirty="0" err="1"/>
              <a:t>ChatGPT</a:t>
            </a:r>
            <a:r>
              <a:rPr lang="en-US" sz="1900" dirty="0"/>
              <a:t> and its Predecessors</a:t>
            </a:r>
            <a:endParaRPr dirty="0"/>
          </a:p>
          <a:p>
            <a:pPr marL="342900" lvl="0" indent="-342900" algn="l" rtl="0">
              <a:lnSpc>
                <a:spcPct val="90000"/>
              </a:lnSpc>
              <a:spcBef>
                <a:spcPts val="900"/>
              </a:spcBef>
              <a:spcAft>
                <a:spcPts val="0"/>
              </a:spcAft>
              <a:buClr>
                <a:schemeClr val="dk1"/>
              </a:buClr>
              <a:buSzPts val="1900"/>
              <a:buFont typeface="Arial"/>
              <a:buChar char="•"/>
            </a:pPr>
            <a:r>
              <a:rPr lang="en-US" sz="1900" dirty="0" err="1"/>
              <a:t>ChatGPT</a:t>
            </a:r>
            <a:r>
              <a:rPr lang="en-US" sz="1900" dirty="0"/>
              <a:t> as a Tool for Translators: Exploring Use Cases</a:t>
            </a:r>
            <a:endParaRPr dirty="0"/>
          </a:p>
          <a:p>
            <a:pPr marL="342900" lvl="0" indent="-342900" algn="l" rtl="0">
              <a:lnSpc>
                <a:spcPct val="90000"/>
              </a:lnSpc>
              <a:spcBef>
                <a:spcPts val="900"/>
              </a:spcBef>
              <a:spcAft>
                <a:spcPts val="0"/>
              </a:spcAft>
              <a:buClr>
                <a:schemeClr val="dk1"/>
              </a:buClr>
              <a:buSzPts val="1900"/>
              <a:buFont typeface="Arial"/>
              <a:buChar char="•"/>
            </a:pPr>
            <a:r>
              <a:rPr lang="en-US" sz="1900" dirty="0"/>
              <a:t>Strengths and Limitations of </a:t>
            </a:r>
            <a:r>
              <a:rPr lang="en-US" sz="1900" dirty="0" err="1"/>
              <a:t>ChatGPT</a:t>
            </a:r>
            <a:r>
              <a:rPr lang="en-US" sz="1900" dirty="0"/>
              <a:t> in the Context of Translation</a:t>
            </a:r>
            <a:endParaRPr dirty="0"/>
          </a:p>
          <a:p>
            <a:pPr marL="342900" lvl="0" indent="-342900" algn="l" rtl="0">
              <a:lnSpc>
                <a:spcPct val="90000"/>
              </a:lnSpc>
              <a:spcBef>
                <a:spcPts val="900"/>
              </a:spcBef>
              <a:spcAft>
                <a:spcPts val="0"/>
              </a:spcAft>
              <a:buClr>
                <a:schemeClr val="dk1"/>
              </a:buClr>
              <a:buSzPts val="1900"/>
              <a:buFont typeface="Arial"/>
              <a:buChar char="•"/>
            </a:pPr>
            <a:r>
              <a:rPr lang="en-US" sz="1900" dirty="0"/>
              <a:t>Impacts of </a:t>
            </a:r>
            <a:r>
              <a:rPr lang="en-US" sz="1900" dirty="0" err="1"/>
              <a:t>ChatGPT</a:t>
            </a:r>
            <a:r>
              <a:rPr lang="en-US" sz="1900" dirty="0"/>
              <a:t> on Translators and Language Professionals</a:t>
            </a:r>
            <a:endParaRPr dirty="0"/>
          </a:p>
          <a:p>
            <a:pPr marL="342900" lvl="0" indent="-342900" algn="l" rtl="0">
              <a:lnSpc>
                <a:spcPct val="90000"/>
              </a:lnSpc>
              <a:spcBef>
                <a:spcPts val="900"/>
              </a:spcBef>
              <a:spcAft>
                <a:spcPts val="0"/>
              </a:spcAft>
              <a:buClr>
                <a:schemeClr val="dk1"/>
              </a:buClr>
              <a:buSzPts val="1900"/>
              <a:buFont typeface="Arial"/>
              <a:buChar char="•"/>
            </a:pPr>
            <a:r>
              <a:rPr lang="en-US" sz="1900" dirty="0"/>
              <a:t>The Future of </a:t>
            </a:r>
            <a:r>
              <a:rPr lang="en-US" sz="1900" dirty="0" err="1"/>
              <a:t>ChatGPT</a:t>
            </a:r>
            <a:r>
              <a:rPr lang="en-US" sz="1900" dirty="0"/>
              <a:t> as a Translation Tool</a:t>
            </a:r>
            <a:endParaRPr dirty="0"/>
          </a:p>
        </p:txBody>
      </p:sp>
      <p:sp>
        <p:nvSpPr>
          <p:cNvPr id="2143" name="Google Shape;2143;p9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2136" name="Google Shape;2136;p93"/>
          <p:cNvGrpSpPr/>
          <p:nvPr/>
        </p:nvGrpSpPr>
        <p:grpSpPr>
          <a:xfrm>
            <a:off x="10290315" y="0"/>
            <a:ext cx="1901686" cy="4677439"/>
            <a:chOff x="10290315" y="0"/>
            <a:chExt cx="1901686" cy="4677439"/>
          </a:xfrm>
        </p:grpSpPr>
        <p:sp>
          <p:nvSpPr>
            <p:cNvPr id="2137" name="Google Shape;2137;p93"/>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8" name="Google Shape;2138;p93"/>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9" name="Google Shape;2139;p93"/>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0" name="Google Shape;2140;p93"/>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2141" name="Google Shape;2141;p93"/>
          <p:cNvCxnSpPr/>
          <p:nvPr/>
        </p:nvCxnSpPr>
        <p:spPr>
          <a:xfrm>
            <a:off x="565150" y="6087110"/>
            <a:ext cx="6404372" cy="0"/>
          </a:xfrm>
          <a:prstGeom prst="straightConnector1">
            <a:avLst/>
          </a:prstGeom>
          <a:noFill/>
          <a:ln w="12700" cap="flat" cmpd="sng">
            <a:solidFill>
              <a:srgbClr val="A5A5A5"/>
            </a:solidFill>
            <a:prstDash val="solid"/>
            <a:miter lim="800000"/>
            <a:headEnd type="none" w="sm" len="sm"/>
            <a:tailEnd type="none" w="sm" len="sm"/>
          </a:ln>
        </p:spPr>
      </p:cxnSp>
      <p:pic>
        <p:nvPicPr>
          <p:cNvPr id="2142" name="Google Shape;2142;p93" descr="Qr code&#10;&#10;Description automatically generated"/>
          <p:cNvPicPr preferRelativeResize="0"/>
          <p:nvPr/>
        </p:nvPicPr>
        <p:blipFill rotWithShape="1">
          <a:blip r:embed="rId4">
            <a:alphaModFix/>
          </a:blip>
          <a:srcRect/>
          <a:stretch/>
        </p:blipFill>
        <p:spPr>
          <a:xfrm>
            <a:off x="7534656" y="1423446"/>
            <a:ext cx="4002456" cy="400245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7"/>
        <p:cNvGrpSpPr/>
        <p:nvPr/>
      </p:nvGrpSpPr>
      <p:grpSpPr>
        <a:xfrm>
          <a:off x="0" y="0"/>
          <a:ext cx="0" cy="0"/>
          <a:chOff x="0" y="0"/>
          <a:chExt cx="0" cy="0"/>
        </a:xfrm>
      </p:grpSpPr>
      <p:sp>
        <p:nvSpPr>
          <p:cNvPr id="2148" name="Google Shape;2148;p9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9" name="Google Shape;2149;p94"/>
          <p:cNvSpPr txBox="1">
            <a:spLocks noGrp="1"/>
          </p:cNvSpPr>
          <p:nvPr>
            <p:ph type="title"/>
          </p:nvPr>
        </p:nvSpPr>
        <p:spPr>
          <a:xfrm>
            <a:off x="565150" y="770890"/>
            <a:ext cx="6400999" cy="126898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Read More</a:t>
            </a:r>
            <a:endParaRPr/>
          </a:p>
        </p:txBody>
      </p:sp>
      <p:sp>
        <p:nvSpPr>
          <p:cNvPr id="2150" name="Google Shape;2150;p94"/>
          <p:cNvSpPr txBox="1">
            <a:spLocks noGrp="1"/>
          </p:cNvSpPr>
          <p:nvPr>
            <p:ph type="body" idx="1"/>
          </p:nvPr>
        </p:nvSpPr>
        <p:spPr>
          <a:xfrm>
            <a:off x="565150" y="2160016"/>
            <a:ext cx="6400999" cy="360121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700"/>
              <a:buNone/>
            </a:pPr>
            <a:r>
              <a:rPr lang="en-US" sz="1700" b="1" dirty="0"/>
              <a:t>“Deep Learning and Translation Technology” </a:t>
            </a:r>
            <a:r>
              <a:rPr lang="en-US" sz="1700" dirty="0"/>
              <a:t>- see Chapter 47, </a:t>
            </a:r>
            <a:r>
              <a:rPr lang="en-US" sz="1700" i="1" dirty="0"/>
              <a:t>Routledge Encyclopedia of Translation Technology</a:t>
            </a:r>
            <a:r>
              <a:rPr lang="en-US" sz="1700" dirty="0"/>
              <a:t> (2nd Edition) (Siu 2023b)</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An Introduction to Deep Learning</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Main Tasks of Deep Learning</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An Overview of Neural Machine Translation</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Recurrent Neural Networks for Translation</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Convolutional Neural Networks for Translation</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Self-attention Neural Networks for Translation</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Deep Learning for Other Translation-related Applications</a:t>
            </a:r>
            <a:endParaRPr dirty="0"/>
          </a:p>
          <a:p>
            <a:pPr marL="342900" lvl="0" indent="-342900" algn="l" rtl="0">
              <a:lnSpc>
                <a:spcPct val="90000"/>
              </a:lnSpc>
              <a:spcBef>
                <a:spcPts val="900"/>
              </a:spcBef>
              <a:spcAft>
                <a:spcPts val="0"/>
              </a:spcAft>
              <a:buClr>
                <a:schemeClr val="dk1"/>
              </a:buClr>
              <a:buSzPts val="1700"/>
              <a:buFont typeface="Arial"/>
              <a:buChar char="•"/>
            </a:pPr>
            <a:r>
              <a:rPr lang="en-US" sz="1700" dirty="0"/>
              <a:t>Other Noteworthy Trends</a:t>
            </a:r>
            <a:endParaRPr dirty="0"/>
          </a:p>
        </p:txBody>
      </p:sp>
      <p:sp>
        <p:nvSpPr>
          <p:cNvPr id="2158" name="Google Shape;2158;p9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2151" name="Google Shape;2151;p94"/>
          <p:cNvGrpSpPr/>
          <p:nvPr/>
        </p:nvGrpSpPr>
        <p:grpSpPr>
          <a:xfrm>
            <a:off x="10290315" y="0"/>
            <a:ext cx="1901686" cy="4677439"/>
            <a:chOff x="10290315" y="0"/>
            <a:chExt cx="1901686" cy="4677439"/>
          </a:xfrm>
        </p:grpSpPr>
        <p:sp>
          <p:nvSpPr>
            <p:cNvPr id="2152" name="Google Shape;2152;p94"/>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3" name="Google Shape;2153;p94"/>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4" name="Google Shape;2154;p94"/>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5" name="Google Shape;2155;p94"/>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2156" name="Google Shape;2156;p94"/>
          <p:cNvCxnSpPr/>
          <p:nvPr/>
        </p:nvCxnSpPr>
        <p:spPr>
          <a:xfrm>
            <a:off x="565150" y="6087110"/>
            <a:ext cx="6404372" cy="0"/>
          </a:xfrm>
          <a:prstGeom prst="straightConnector1">
            <a:avLst/>
          </a:prstGeom>
          <a:noFill/>
          <a:ln w="12700" cap="flat" cmpd="sng">
            <a:solidFill>
              <a:srgbClr val="A5A5A5"/>
            </a:solidFill>
            <a:prstDash val="solid"/>
            <a:miter lim="800000"/>
            <a:headEnd type="none" w="sm" len="sm"/>
            <a:tailEnd type="none" w="sm" len="sm"/>
          </a:ln>
        </p:spPr>
      </p:cxnSp>
      <p:pic>
        <p:nvPicPr>
          <p:cNvPr id="2157" name="Google Shape;2157;p94" descr="Qr code&#10;&#10;Description automatically generated"/>
          <p:cNvPicPr preferRelativeResize="0"/>
          <p:nvPr/>
        </p:nvPicPr>
        <p:blipFill rotWithShape="1">
          <a:blip r:embed="rId3">
            <a:alphaModFix/>
          </a:blip>
          <a:srcRect/>
          <a:stretch/>
        </p:blipFill>
        <p:spPr>
          <a:xfrm>
            <a:off x="7534656" y="1423446"/>
            <a:ext cx="4002456" cy="400245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95"/>
          <p:cNvSpPr txBox="1">
            <a:spLocks noGrp="1"/>
          </p:cNvSpPr>
          <p:nvPr>
            <p:ph type="title"/>
          </p:nvPr>
        </p:nvSpPr>
        <p:spPr>
          <a:xfrm>
            <a:off x="565150" y="770890"/>
            <a:ext cx="6400999" cy="126898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Read More</a:t>
            </a:r>
            <a:endParaRPr/>
          </a:p>
        </p:txBody>
      </p:sp>
      <p:sp>
        <p:nvSpPr>
          <p:cNvPr id="2164" name="Google Shape;2164;p95"/>
          <p:cNvSpPr txBox="1">
            <a:spLocks noGrp="1"/>
          </p:cNvSpPr>
          <p:nvPr>
            <p:ph type="body" idx="1"/>
          </p:nvPr>
        </p:nvSpPr>
        <p:spPr>
          <a:xfrm>
            <a:off x="565150" y="2160016"/>
            <a:ext cx="6400999" cy="360121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1"/>
              <a:t>“Revolutionising Translation with AI: Unravelling Neural Machine Translation and Generative Pre-trained Large Language Models” </a:t>
            </a:r>
            <a:r>
              <a:rPr lang="en-US" sz="2000"/>
              <a:t>(Siu 2023c) [</a:t>
            </a:r>
            <a:r>
              <a:rPr lang="en-US" sz="2000" u="sng">
                <a:solidFill>
                  <a:schemeClr val="hlink"/>
                </a:solidFill>
                <a:hlinkClick r:id="rId3"/>
              </a:rPr>
              <a:t>Link</a:t>
            </a:r>
            <a:r>
              <a:rPr lang="en-US" sz="2000"/>
              <a:t>]</a:t>
            </a:r>
            <a:endParaRPr/>
          </a:p>
          <a:p>
            <a:pPr marL="342900" lvl="0" indent="-342900" algn="l" rtl="0">
              <a:lnSpc>
                <a:spcPct val="90000"/>
              </a:lnSpc>
              <a:spcBef>
                <a:spcPts val="900"/>
              </a:spcBef>
              <a:spcAft>
                <a:spcPts val="0"/>
              </a:spcAft>
              <a:buClr>
                <a:schemeClr val="dk1"/>
              </a:buClr>
              <a:buSzPts val="2000"/>
              <a:buFont typeface="Arial"/>
              <a:buChar char="•"/>
            </a:pPr>
            <a:r>
              <a:rPr lang="en-US" sz="2000"/>
              <a:t>An Overview of Deep Learning</a:t>
            </a:r>
            <a:endParaRPr/>
          </a:p>
          <a:p>
            <a:pPr marL="342900" lvl="0" indent="-342900" algn="l" rtl="0">
              <a:lnSpc>
                <a:spcPct val="90000"/>
              </a:lnSpc>
              <a:spcBef>
                <a:spcPts val="900"/>
              </a:spcBef>
              <a:spcAft>
                <a:spcPts val="0"/>
              </a:spcAft>
              <a:buClr>
                <a:schemeClr val="dk1"/>
              </a:buClr>
              <a:buSzPts val="2000"/>
              <a:buFont typeface="Arial"/>
              <a:buChar char="•"/>
            </a:pPr>
            <a:r>
              <a:rPr lang="en-US" sz="2000"/>
              <a:t>The Transformer Model Explained</a:t>
            </a:r>
            <a:endParaRPr/>
          </a:p>
          <a:p>
            <a:pPr marL="342900" lvl="0" indent="-342900" algn="l" rtl="0">
              <a:lnSpc>
                <a:spcPct val="90000"/>
              </a:lnSpc>
              <a:spcBef>
                <a:spcPts val="900"/>
              </a:spcBef>
              <a:spcAft>
                <a:spcPts val="0"/>
              </a:spcAft>
              <a:buClr>
                <a:schemeClr val="dk1"/>
              </a:buClr>
              <a:buSzPts val="2000"/>
              <a:buFont typeface="Arial"/>
              <a:buChar char="•"/>
            </a:pPr>
            <a:r>
              <a:rPr lang="en-US" sz="2000"/>
              <a:t>AI for Translation: NMT and Generative Pre-trained</a:t>
            </a:r>
            <a:endParaRPr/>
          </a:p>
          <a:p>
            <a:pPr marL="342900" lvl="0" indent="-342900" algn="l" rtl="0">
              <a:lnSpc>
                <a:spcPct val="90000"/>
              </a:lnSpc>
              <a:spcBef>
                <a:spcPts val="900"/>
              </a:spcBef>
              <a:spcAft>
                <a:spcPts val="0"/>
              </a:spcAft>
              <a:buClr>
                <a:schemeClr val="dk1"/>
              </a:buClr>
              <a:buSzPts val="2000"/>
              <a:buFont typeface="Arial"/>
              <a:buChar char="•"/>
            </a:pPr>
            <a:r>
              <a:rPr lang="en-US" sz="2000"/>
              <a:t>Strengths and Limitations of NMT and LLMs</a:t>
            </a:r>
            <a:endParaRPr/>
          </a:p>
          <a:p>
            <a:pPr marL="342900" lvl="0" indent="-342900" algn="l" rtl="0">
              <a:lnSpc>
                <a:spcPct val="90000"/>
              </a:lnSpc>
              <a:spcBef>
                <a:spcPts val="900"/>
              </a:spcBef>
              <a:spcAft>
                <a:spcPts val="0"/>
              </a:spcAft>
              <a:buClr>
                <a:schemeClr val="dk1"/>
              </a:buClr>
              <a:buSzPts val="2000"/>
              <a:buFont typeface="Arial"/>
              <a:buChar char="•"/>
            </a:pPr>
            <a:r>
              <a:rPr lang="en-US" sz="2000"/>
              <a:t>Recommendations for Translation Educators</a:t>
            </a:r>
            <a:endParaRPr/>
          </a:p>
          <a:p>
            <a:pPr marL="342900" lvl="0" indent="-342900" algn="l" rtl="0">
              <a:lnSpc>
                <a:spcPct val="90000"/>
              </a:lnSpc>
              <a:spcBef>
                <a:spcPts val="900"/>
              </a:spcBef>
              <a:spcAft>
                <a:spcPts val="0"/>
              </a:spcAft>
              <a:buClr>
                <a:schemeClr val="dk1"/>
              </a:buClr>
              <a:buSzPts val="2000"/>
              <a:buFont typeface="Arial"/>
              <a:buChar char="•"/>
            </a:pPr>
            <a:r>
              <a:rPr lang="en-US" sz="2000"/>
              <a:t>Recommendations for Developers</a:t>
            </a:r>
            <a:endParaRPr/>
          </a:p>
        </p:txBody>
      </p:sp>
      <p:sp>
        <p:nvSpPr>
          <p:cNvPr id="2165" name="Google Shape;2165;p9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pic>
        <p:nvPicPr>
          <p:cNvPr id="2166" name="Google Shape;2166;p95" descr="A qr code with a logo&#10;&#10;Description automatically generated"/>
          <p:cNvPicPr preferRelativeResize="0"/>
          <p:nvPr/>
        </p:nvPicPr>
        <p:blipFill rotWithShape="1">
          <a:blip r:embed="rId4">
            <a:alphaModFix/>
          </a:blip>
          <a:srcRect/>
          <a:stretch/>
        </p:blipFill>
        <p:spPr>
          <a:xfrm>
            <a:off x="6966149" y="1877822"/>
            <a:ext cx="4165600" cy="41656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0"/>
        <p:cNvGrpSpPr/>
        <p:nvPr/>
      </p:nvGrpSpPr>
      <p:grpSpPr>
        <a:xfrm>
          <a:off x="0" y="0"/>
          <a:ext cx="0" cy="0"/>
          <a:chOff x="0" y="0"/>
          <a:chExt cx="0" cy="0"/>
        </a:xfrm>
      </p:grpSpPr>
      <p:grpSp>
        <p:nvGrpSpPr>
          <p:cNvPr id="2171" name="Google Shape;2171;p96"/>
          <p:cNvGrpSpPr/>
          <p:nvPr/>
        </p:nvGrpSpPr>
        <p:grpSpPr>
          <a:xfrm>
            <a:off x="6201388" y="0"/>
            <a:ext cx="5990612" cy="6858001"/>
            <a:chOff x="6201388" y="0"/>
            <a:chExt cx="5990612" cy="6858001"/>
          </a:xfrm>
        </p:grpSpPr>
        <p:sp>
          <p:nvSpPr>
            <p:cNvPr id="2172" name="Google Shape;2172;p96"/>
            <p:cNvSpPr/>
            <p:nvPr/>
          </p:nvSpPr>
          <p:spPr>
            <a:xfrm>
              <a:off x="6201388"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3" name="Google Shape;2173;p96"/>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4" name="Google Shape;2174;p96"/>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5" name="Google Shape;2175;p96"/>
            <p:cNvSpPr/>
            <p:nvPr/>
          </p:nvSpPr>
          <p:spPr>
            <a:xfrm>
              <a:off x="7564253"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6" name="Google Shape;2176;p96"/>
            <p:cNvSpPr/>
            <p:nvPr/>
          </p:nvSpPr>
          <p:spPr>
            <a:xfrm>
              <a:off x="7564253" y="217788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7" name="Google Shape;2177;p96"/>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8" name="Google Shape;2178;p96"/>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9" name="Google Shape;2179;p96"/>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0" name="Google Shape;2180;p96"/>
            <p:cNvSpPr/>
            <p:nvPr/>
          </p:nvSpPr>
          <p:spPr>
            <a:xfrm>
              <a:off x="8927118"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1" name="Google Shape;2181;p96"/>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2" name="Google Shape;2182;p96"/>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3" name="Google Shape;2183;p96"/>
            <p:cNvSpPr/>
            <p:nvPr/>
          </p:nvSpPr>
          <p:spPr>
            <a:xfrm>
              <a:off x="8927118"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4" name="Google Shape;2184;p96"/>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5" name="Google Shape;2185;p96"/>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6" name="Google Shape;2186;p96"/>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7" name="Google Shape;2187;p96"/>
            <p:cNvSpPr/>
            <p:nvPr/>
          </p:nvSpPr>
          <p:spPr>
            <a:xfrm>
              <a:off x="10289984"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8" name="Google Shape;2188;p96"/>
            <p:cNvSpPr/>
            <p:nvPr/>
          </p:nvSpPr>
          <p:spPr>
            <a:xfrm>
              <a:off x="10289984"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9" name="Google Shape;2189;p96"/>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0" name="Google Shape;2190;p96"/>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1" name="Google Shape;2191;p96"/>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2" name="Google Shape;2192;p96"/>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3" name="Google Shape;2193;p96"/>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4" name="Google Shape;2194;p96"/>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5" name="Google Shape;2195;p96"/>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2196" name="Google Shape;2196;p96"/>
          <p:cNvCxnSpPr/>
          <p:nvPr/>
        </p:nvCxnSpPr>
        <p:spPr>
          <a:xfrm>
            <a:off x="565150" y="6087110"/>
            <a:ext cx="5066001" cy="0"/>
          </a:xfrm>
          <a:prstGeom prst="straightConnector1">
            <a:avLst/>
          </a:prstGeom>
          <a:noFill/>
          <a:ln w="12700" cap="flat" cmpd="sng">
            <a:solidFill>
              <a:srgbClr val="A5A5A5"/>
            </a:solidFill>
            <a:prstDash val="solid"/>
            <a:miter lim="800000"/>
            <a:headEnd type="none" w="sm" len="sm"/>
            <a:tailEnd type="none" w="sm" len="sm"/>
          </a:ln>
        </p:spPr>
      </p:cxnSp>
      <p:sp>
        <p:nvSpPr>
          <p:cNvPr id="2197" name="Google Shape;2197;p96"/>
          <p:cNvSpPr/>
          <p:nvPr/>
        </p:nvSpPr>
        <p:spPr>
          <a:xfrm>
            <a:off x="0" y="35179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8" name="Google Shape;2198;p96"/>
          <p:cNvSpPr txBox="1">
            <a:spLocks noGrp="1"/>
          </p:cNvSpPr>
          <p:nvPr>
            <p:ph type="title"/>
          </p:nvPr>
        </p:nvSpPr>
        <p:spPr>
          <a:xfrm>
            <a:off x="565150" y="768334"/>
            <a:ext cx="5066001" cy="28664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Arial"/>
              <a:buNone/>
            </a:pPr>
            <a:r>
              <a:rPr lang="en-US" sz="6000"/>
              <a:t>Thank you!</a:t>
            </a:r>
            <a:endParaRPr/>
          </a:p>
        </p:txBody>
      </p:sp>
      <p:sp>
        <p:nvSpPr>
          <p:cNvPr id="2199" name="Google Shape;2199;p96"/>
          <p:cNvSpPr txBox="1">
            <a:spLocks noGrp="1"/>
          </p:cNvSpPr>
          <p:nvPr>
            <p:ph type="body" idx="1"/>
          </p:nvPr>
        </p:nvSpPr>
        <p:spPr>
          <a:xfrm>
            <a:off x="565150" y="4283239"/>
            <a:ext cx="5066001" cy="147517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2000"/>
              <a:buNone/>
            </a:pPr>
            <a:r>
              <a:rPr lang="en-US" sz="2000" u="sng">
                <a:solidFill>
                  <a:schemeClr val="hlink"/>
                </a:solidFill>
                <a:hlinkClick r:id="rId3"/>
              </a:rPr>
              <a:t>scsiu@hsu.edu.hk</a:t>
            </a:r>
            <a:endParaRPr sz="2000"/>
          </a:p>
          <a:p>
            <a:pPr marL="0" lvl="0" indent="0" algn="l" rtl="0">
              <a:lnSpc>
                <a:spcPct val="100000"/>
              </a:lnSpc>
              <a:spcBef>
                <a:spcPts val="900"/>
              </a:spcBef>
              <a:spcAft>
                <a:spcPts val="0"/>
              </a:spcAft>
              <a:buClr>
                <a:schemeClr val="dk1"/>
              </a:buClr>
              <a:buSzPts val="2000"/>
              <a:buNone/>
            </a:pPr>
            <a:r>
              <a:rPr lang="en-US" sz="2000" u="sng">
                <a:solidFill>
                  <a:schemeClr val="hlink"/>
                </a:solidFill>
                <a:hlinkClick r:id="rId4"/>
              </a:rPr>
              <a:t>siusaicheong@gmail.com</a:t>
            </a:r>
            <a:endParaRPr sz="2000"/>
          </a:p>
        </p:txBody>
      </p:sp>
      <p:sp>
        <p:nvSpPr>
          <p:cNvPr id="2226" name="Google Shape;2226;p9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dirty="0"/>
          </a:p>
        </p:txBody>
      </p:sp>
      <p:cxnSp>
        <p:nvCxnSpPr>
          <p:cNvPr id="2200" name="Google Shape;2200;p96"/>
          <p:cNvCxnSpPr/>
          <p:nvPr/>
        </p:nvCxnSpPr>
        <p:spPr>
          <a:xfrm>
            <a:off x="565150" y="6087110"/>
            <a:ext cx="5066001" cy="0"/>
          </a:xfrm>
          <a:prstGeom prst="straightConnector1">
            <a:avLst/>
          </a:prstGeom>
          <a:noFill/>
          <a:ln w="12700" cap="flat" cmpd="sng">
            <a:solidFill>
              <a:srgbClr val="A5A5A5"/>
            </a:solidFill>
            <a:prstDash val="solid"/>
            <a:miter lim="800000"/>
            <a:headEnd type="none" w="sm" len="sm"/>
            <a:tailEnd type="none" w="sm" len="sm"/>
          </a:ln>
        </p:spPr>
      </p:cxnSp>
      <p:grpSp>
        <p:nvGrpSpPr>
          <p:cNvPr id="2201" name="Google Shape;2201;p96"/>
          <p:cNvGrpSpPr/>
          <p:nvPr/>
        </p:nvGrpSpPr>
        <p:grpSpPr>
          <a:xfrm>
            <a:off x="6201388" y="0"/>
            <a:ext cx="5990612" cy="6858001"/>
            <a:chOff x="6201388" y="0"/>
            <a:chExt cx="5990612" cy="6858001"/>
          </a:xfrm>
        </p:grpSpPr>
        <p:sp>
          <p:nvSpPr>
            <p:cNvPr id="2202" name="Google Shape;2202;p96"/>
            <p:cNvSpPr/>
            <p:nvPr/>
          </p:nvSpPr>
          <p:spPr>
            <a:xfrm>
              <a:off x="6201388"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3" name="Google Shape;2203;p96"/>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4" name="Google Shape;2204;p96"/>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5" name="Google Shape;2205;p96"/>
            <p:cNvSpPr/>
            <p:nvPr/>
          </p:nvSpPr>
          <p:spPr>
            <a:xfrm>
              <a:off x="7564253"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6" name="Google Shape;2206;p96"/>
            <p:cNvSpPr/>
            <p:nvPr/>
          </p:nvSpPr>
          <p:spPr>
            <a:xfrm>
              <a:off x="7564253" y="217788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7" name="Google Shape;2207;p96"/>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8" name="Google Shape;2208;p96"/>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9" name="Google Shape;2209;p96"/>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0" name="Google Shape;2210;p96"/>
            <p:cNvSpPr/>
            <p:nvPr/>
          </p:nvSpPr>
          <p:spPr>
            <a:xfrm>
              <a:off x="8927118"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1" name="Google Shape;2211;p96"/>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2" name="Google Shape;2212;p96"/>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3" name="Google Shape;2213;p96"/>
            <p:cNvSpPr/>
            <p:nvPr/>
          </p:nvSpPr>
          <p:spPr>
            <a:xfrm>
              <a:off x="8927118"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4" name="Google Shape;2214;p96"/>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5" name="Google Shape;2215;p96"/>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6" name="Google Shape;2216;p96"/>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7" name="Google Shape;2217;p96"/>
            <p:cNvSpPr/>
            <p:nvPr/>
          </p:nvSpPr>
          <p:spPr>
            <a:xfrm>
              <a:off x="10289984"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8" name="Google Shape;2218;p96"/>
            <p:cNvSpPr/>
            <p:nvPr/>
          </p:nvSpPr>
          <p:spPr>
            <a:xfrm>
              <a:off x="10289984"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9" name="Google Shape;2219;p96"/>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0" name="Google Shape;2220;p96"/>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1" name="Google Shape;2221;p96"/>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2" name="Google Shape;2222;p96"/>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3" name="Google Shape;2223;p96"/>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4" name="Google Shape;2224;p96"/>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5" name="Google Shape;2225;p96"/>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BE1-BDA2-31DA-E100-EEB8EC369047}"/>
              </a:ext>
            </a:extLst>
          </p:cNvPr>
          <p:cNvSpPr>
            <a:spLocks noGrp="1"/>
          </p:cNvSpPr>
          <p:nvPr>
            <p:ph type="title"/>
          </p:nvPr>
        </p:nvSpPr>
        <p:spPr/>
        <p:txBody>
          <a:bodyPr>
            <a:normAutofit/>
          </a:bodyPr>
          <a:lstStyle/>
          <a:p>
            <a:pPr>
              <a:lnSpc>
                <a:spcPct val="90000"/>
              </a:lnSpc>
            </a:pPr>
            <a:r>
              <a:rPr lang="en-US" dirty="0"/>
              <a:t>AI-driven tools applicable to translation: Examples</a:t>
            </a:r>
            <a:endParaRPr lang="en-US"/>
          </a:p>
        </p:txBody>
      </p:sp>
      <p:sp>
        <p:nvSpPr>
          <p:cNvPr id="3" name="Footer Placeholder 2">
            <a:extLst>
              <a:ext uri="{FF2B5EF4-FFF2-40B4-BE49-F238E27FC236}">
                <a16:creationId xmlns:a16="http://schemas.microsoft.com/office/drawing/2014/main" id="{460E7249-2156-740A-5A04-E902AAE12C27}"/>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graphicFrame>
        <p:nvGraphicFramePr>
          <p:cNvPr id="5" name="Content Placeholder 2">
            <a:extLst>
              <a:ext uri="{FF2B5EF4-FFF2-40B4-BE49-F238E27FC236}">
                <a16:creationId xmlns:a16="http://schemas.microsoft.com/office/drawing/2014/main" id="{FEBD06E8-B216-749C-F6CC-88F4C374F33F}"/>
              </a:ext>
            </a:extLst>
          </p:cNvPr>
          <p:cNvGraphicFramePr>
            <a:graphicFrameLocks noGrp="1"/>
          </p:cNvGraphicFramePr>
          <p:nvPr>
            <p:ph idx="4294967295"/>
            <p:extLst>
              <p:ext uri="{D42A27DB-BD31-4B8C-83A1-F6EECF244321}">
                <p14:modId xmlns:p14="http://schemas.microsoft.com/office/powerpoint/2010/main" val="4251222365"/>
              </p:ext>
            </p:extLst>
          </p:nvPr>
        </p:nvGraphicFramePr>
        <p:xfrm>
          <a:off x="591161" y="2229985"/>
          <a:ext cx="7164388" cy="3400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36BCBB6-C9B8-44AF-B07F-451BA644943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70F4835-B182-4600-A8C8-370A7BDFD0E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9707FD5-0811-40F2-9863-36496BD8A55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B08CC39C-9D0A-4ED0-BD07-AADF79B4E7B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dirty="0"/>
              <a:t>Conventional methods</a:t>
            </a:r>
            <a:endParaRPr dirty="0"/>
          </a:p>
        </p:txBody>
      </p:sp>
      <p:sp>
        <p:nvSpPr>
          <p:cNvPr id="1083" name="Google Shape;1083;p3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1070" name="Google Shape;1070;p32"/>
          <p:cNvGrpSpPr/>
          <p:nvPr/>
        </p:nvGrpSpPr>
        <p:grpSpPr>
          <a:xfrm>
            <a:off x="1328962" y="3375857"/>
            <a:ext cx="9534074" cy="2353945"/>
            <a:chOff x="316931" y="670083"/>
            <a:chExt cx="9534074" cy="2353945"/>
          </a:xfrm>
        </p:grpSpPr>
        <p:sp>
          <p:nvSpPr>
            <p:cNvPr id="1071" name="Google Shape;1071;p32"/>
            <p:cNvSpPr/>
            <p:nvPr/>
          </p:nvSpPr>
          <p:spPr>
            <a:xfrm>
              <a:off x="1099579" y="670083"/>
              <a:ext cx="1280696" cy="128069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316931" y="2304028"/>
              <a:ext cx="284599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txBox="1"/>
            <p:nvPr/>
          </p:nvSpPr>
          <p:spPr>
            <a:xfrm>
              <a:off x="316931" y="2304028"/>
              <a:ext cx="2845992"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Rule-based Machine Translation</a:t>
              </a:r>
              <a:endParaRPr/>
            </a:p>
          </p:txBody>
        </p:sp>
        <p:sp>
          <p:nvSpPr>
            <p:cNvPr id="1074" name="Google Shape;1074;p32"/>
            <p:cNvSpPr/>
            <p:nvPr/>
          </p:nvSpPr>
          <p:spPr>
            <a:xfrm>
              <a:off x="4443620" y="670083"/>
              <a:ext cx="1280696" cy="128069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3660972" y="2304028"/>
              <a:ext cx="284599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txBox="1"/>
            <p:nvPr/>
          </p:nvSpPr>
          <p:spPr>
            <a:xfrm>
              <a:off x="3660972" y="2304028"/>
              <a:ext cx="2845992"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Example-based Machine Translation</a:t>
              </a:r>
              <a:endParaRPr/>
            </a:p>
          </p:txBody>
        </p:sp>
        <p:sp>
          <p:nvSpPr>
            <p:cNvPr id="1077" name="Google Shape;1077;p32"/>
            <p:cNvSpPr/>
            <p:nvPr/>
          </p:nvSpPr>
          <p:spPr>
            <a:xfrm>
              <a:off x="7787661" y="670083"/>
              <a:ext cx="1280696" cy="128069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7005013" y="2304028"/>
              <a:ext cx="284599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txBox="1"/>
            <p:nvPr/>
          </p:nvSpPr>
          <p:spPr>
            <a:xfrm>
              <a:off x="7005013" y="2304028"/>
              <a:ext cx="2845992"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Statistical Machine Translation</a:t>
              </a:r>
              <a:endParaRPr/>
            </a:p>
          </p:txBody>
        </p:sp>
      </p:grpSp>
      <p:sp>
        <p:nvSpPr>
          <p:cNvPr id="1080" name="Google Shape;1080;p32"/>
          <p:cNvSpPr/>
          <p:nvPr/>
        </p:nvSpPr>
        <p:spPr>
          <a:xfrm>
            <a:off x="565150" y="2155431"/>
            <a:ext cx="3775286" cy="1134920"/>
          </a:xfrm>
          <a:prstGeom prst="wedgeRoundRectCallout">
            <a:avLst>
              <a:gd name="adj1" fmla="val -8770"/>
              <a:gd name="adj2" fmla="val 64588"/>
              <a:gd name="adj3"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I go to school by train.</a:t>
            </a:r>
            <a:endParaRPr/>
          </a:p>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我／去／學校／坐／火車／。</a:t>
            </a:r>
            <a:endParaRPr/>
          </a:p>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我坐火車去學校。</a:t>
            </a:r>
            <a:endParaRPr/>
          </a:p>
        </p:txBody>
      </p:sp>
      <p:sp>
        <p:nvSpPr>
          <p:cNvPr id="1081" name="Google Shape;1081;p32"/>
          <p:cNvSpPr/>
          <p:nvPr/>
        </p:nvSpPr>
        <p:spPr>
          <a:xfrm>
            <a:off x="4558834" y="1677730"/>
            <a:ext cx="3292732" cy="1612621"/>
          </a:xfrm>
          <a:prstGeom prst="wedgeRoundRectCallout">
            <a:avLst>
              <a:gd name="adj1" fmla="val 3656"/>
              <a:gd name="adj2" fmla="val 60507"/>
              <a:gd name="adj3"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I go to school by train.</a:t>
            </a:r>
            <a:endParaRPr/>
          </a:p>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I go to school by </a:t>
            </a:r>
            <a:r>
              <a:rPr lang="en-US" sz="1800" u="sng">
                <a:solidFill>
                  <a:schemeClr val="dk1"/>
                </a:solidFill>
                <a:latin typeface="Arial"/>
                <a:ea typeface="Arial"/>
                <a:cs typeface="Arial"/>
                <a:sym typeface="Arial"/>
              </a:rPr>
              <a:t>taxi</a:t>
            </a:r>
            <a:r>
              <a:rPr lang="en-US" sz="1800">
                <a:solidFill>
                  <a:schemeClr val="dk1"/>
                </a:solidFill>
                <a:latin typeface="Arial"/>
                <a:ea typeface="Arial"/>
                <a:cs typeface="Arial"/>
                <a:sym typeface="Arial"/>
              </a:rPr>
              <a:t>. 我坐</a:t>
            </a:r>
            <a:r>
              <a:rPr lang="en-US" sz="1800" u="sng">
                <a:solidFill>
                  <a:schemeClr val="dk1"/>
                </a:solidFill>
                <a:latin typeface="Arial"/>
                <a:ea typeface="Arial"/>
                <a:cs typeface="Arial"/>
                <a:sym typeface="Arial"/>
              </a:rPr>
              <a:t>計程車</a:t>
            </a:r>
            <a:r>
              <a:rPr lang="en-US" sz="1800">
                <a:solidFill>
                  <a:schemeClr val="dk1"/>
                </a:solidFill>
                <a:latin typeface="Arial"/>
                <a:ea typeface="Arial"/>
                <a:cs typeface="Arial"/>
                <a:sym typeface="Arial"/>
              </a:rPr>
              <a:t>去學校。</a:t>
            </a:r>
            <a:endParaRPr/>
          </a:p>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我坐火車去學校。</a:t>
            </a:r>
            <a:endParaRPr/>
          </a:p>
        </p:txBody>
      </p:sp>
      <p:sp>
        <p:nvSpPr>
          <p:cNvPr id="1082" name="Google Shape;1082;p32"/>
          <p:cNvSpPr/>
          <p:nvPr/>
        </p:nvSpPr>
        <p:spPr>
          <a:xfrm>
            <a:off x="8119383" y="1783000"/>
            <a:ext cx="3659308" cy="1402080"/>
          </a:xfrm>
          <a:prstGeom prst="wedgeRoundRectCallout">
            <a:avLst>
              <a:gd name="adj1" fmla="val -16324"/>
              <a:gd name="adj2" fmla="val 63235"/>
              <a:gd name="adj3"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Translation Model</a:t>
            </a:r>
            <a:endParaRPr/>
          </a:p>
          <a:p>
            <a:pPr marL="0" marR="0" lvl="0" indent="0" algn="l" rtl="0">
              <a:lnSpc>
                <a:spcPct val="115000"/>
              </a:lnSpc>
              <a:spcBef>
                <a:spcPts val="0"/>
              </a:spcBef>
              <a:spcAft>
                <a:spcPts val="0"/>
              </a:spcAft>
              <a:buNone/>
            </a:pP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P</a:t>
            </a:r>
            <a:r>
              <a:rPr lang="en-US" sz="1800">
                <a:solidFill>
                  <a:schemeClr val="dk1"/>
                </a:solidFill>
                <a:latin typeface="Arial"/>
                <a:ea typeface="Arial"/>
                <a:cs typeface="Arial"/>
                <a:sym typeface="Arial"/>
              </a:rPr>
              <a:t>(“I”|“我”) x </a:t>
            </a:r>
            <a:r>
              <a:rPr lang="en-US" sz="1800" i="1">
                <a:solidFill>
                  <a:schemeClr val="dk1"/>
                </a:solidFill>
                <a:latin typeface="Arial"/>
                <a:ea typeface="Arial"/>
                <a:cs typeface="Arial"/>
                <a:sym typeface="Arial"/>
              </a:rPr>
              <a:t>P</a:t>
            </a:r>
            <a:r>
              <a:rPr lang="en-US" sz="1800">
                <a:solidFill>
                  <a:schemeClr val="dk1"/>
                </a:solidFill>
                <a:latin typeface="Arial"/>
                <a:ea typeface="Arial"/>
                <a:cs typeface="Arial"/>
                <a:sym typeface="Arial"/>
              </a:rPr>
              <a:t>(“go”|“去”) x ...</a:t>
            </a:r>
            <a:endParaRPr/>
          </a:p>
          <a:p>
            <a:pPr marL="457200" marR="0" lvl="0" indent="-342900" algn="l" rtl="0">
              <a:lnSpc>
                <a:spcPct val="115000"/>
              </a:lnSpc>
              <a:spcBef>
                <a:spcPts val="0"/>
              </a:spcBef>
              <a:spcAft>
                <a:spcPts val="0"/>
              </a:spcAft>
              <a:buClr>
                <a:srgbClr val="701C7F"/>
              </a:buClr>
              <a:buSzPts val="1800"/>
              <a:buFont typeface="Roboto"/>
              <a:buChar char="●"/>
            </a:pPr>
            <a:r>
              <a:rPr lang="en-US" sz="1800">
                <a:solidFill>
                  <a:schemeClr val="dk1"/>
                </a:solidFill>
                <a:latin typeface="Arial"/>
                <a:ea typeface="Arial"/>
                <a:cs typeface="Arial"/>
                <a:sym typeface="Arial"/>
              </a:rPr>
              <a:t>Language Model</a:t>
            </a:r>
            <a:endParaRPr/>
          </a:p>
          <a:p>
            <a:pPr marL="0" marR="0" lvl="0" indent="0" algn="l" rtl="0">
              <a:lnSpc>
                <a:spcPct val="115000"/>
              </a:lnSpc>
              <a:spcBef>
                <a:spcPts val="0"/>
              </a:spcBef>
              <a:spcAft>
                <a:spcPts val="0"/>
              </a:spcAft>
              <a:buNone/>
            </a:pP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P</a:t>
            </a:r>
            <a:r>
              <a:rPr lang="en-US" sz="1800">
                <a:solidFill>
                  <a:schemeClr val="dk1"/>
                </a:solidFill>
                <a:latin typeface="Arial"/>
                <a:ea typeface="Arial"/>
                <a:cs typeface="Arial"/>
                <a:sym typeface="Arial"/>
              </a:rPr>
              <a:t>(“我坐火車去學校”)</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47237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7E2F-07CB-FEF4-3FD9-DFEFA7769B13}"/>
              </a:ext>
            </a:extLst>
          </p:cNvPr>
          <p:cNvSpPr>
            <a:spLocks noGrp="1"/>
          </p:cNvSpPr>
          <p:nvPr>
            <p:ph type="title"/>
          </p:nvPr>
        </p:nvSpPr>
        <p:spPr/>
        <p:txBody>
          <a:bodyPr>
            <a:normAutofit/>
          </a:bodyPr>
          <a:lstStyle/>
          <a:p>
            <a:r>
              <a:rPr lang="en-US" dirty="0"/>
              <a:t>Neural Machine Translation</a:t>
            </a:r>
          </a:p>
        </p:txBody>
      </p:sp>
      <p:sp>
        <p:nvSpPr>
          <p:cNvPr id="3" name="Footer Placeholder 2">
            <a:extLst>
              <a:ext uri="{FF2B5EF4-FFF2-40B4-BE49-F238E27FC236}">
                <a16:creationId xmlns:a16="http://schemas.microsoft.com/office/drawing/2014/main" id="{03EC0E55-5EEC-FCF0-AAA4-1AA058A2425D}"/>
              </a:ext>
            </a:extLst>
          </p:cNvPr>
          <p:cNvSpPr>
            <a:spLocks noGrp="1"/>
          </p:cNvSpPr>
          <p:nvPr>
            <p:ph type="ftr" idx="11"/>
          </p:nvPr>
        </p:nvSpPr>
        <p:spPr/>
        <p:txBody>
          <a:bodyPr/>
          <a:lstStyle/>
          <a:p>
            <a:r>
              <a:rPr lang="en-US"/>
              <a:t>Revolution of Technology for Translation and Localisation in the AI Era (Sai-cheong Siu, 7 November 2024)</a:t>
            </a:r>
          </a:p>
        </p:txBody>
      </p:sp>
      <p:sp>
        <p:nvSpPr>
          <p:cNvPr id="4" name="Rectangle 3">
            <a:extLst>
              <a:ext uri="{FF2B5EF4-FFF2-40B4-BE49-F238E27FC236}">
                <a16:creationId xmlns:a16="http://schemas.microsoft.com/office/drawing/2014/main" id="{4B1EA62E-19C4-12C9-C0AF-927CD1883F90}"/>
              </a:ext>
            </a:extLst>
          </p:cNvPr>
          <p:cNvSpPr/>
          <p:nvPr/>
        </p:nvSpPr>
        <p:spPr>
          <a:xfrm>
            <a:off x="569812" y="1924616"/>
            <a:ext cx="2472090" cy="9895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ea typeface="Microsoft JhengHei" panose="020B0604030504040204" pitchFamily="34" charset="-120"/>
              </a:rPr>
              <a:t>ST</a:t>
            </a:r>
          </a:p>
        </p:txBody>
      </p:sp>
      <p:sp>
        <p:nvSpPr>
          <p:cNvPr id="5" name="Rectangle 4">
            <a:extLst>
              <a:ext uri="{FF2B5EF4-FFF2-40B4-BE49-F238E27FC236}">
                <a16:creationId xmlns:a16="http://schemas.microsoft.com/office/drawing/2014/main" id="{91DA0C9C-55A8-39D3-E2BE-0742911D3CC5}"/>
              </a:ext>
            </a:extLst>
          </p:cNvPr>
          <p:cNvSpPr/>
          <p:nvPr/>
        </p:nvSpPr>
        <p:spPr>
          <a:xfrm>
            <a:off x="3970917" y="1924616"/>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Encoder</a:t>
            </a:r>
          </a:p>
        </p:txBody>
      </p:sp>
      <p:sp>
        <p:nvSpPr>
          <p:cNvPr id="6" name="Rectangle 5">
            <a:extLst>
              <a:ext uri="{FF2B5EF4-FFF2-40B4-BE49-F238E27FC236}">
                <a16:creationId xmlns:a16="http://schemas.microsoft.com/office/drawing/2014/main" id="{7B1B07B4-2ED8-1B71-56B5-42742173C1F8}"/>
              </a:ext>
            </a:extLst>
          </p:cNvPr>
          <p:cNvSpPr/>
          <p:nvPr/>
        </p:nvSpPr>
        <p:spPr>
          <a:xfrm>
            <a:off x="6180193" y="1924616"/>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(ST)</a:t>
            </a:r>
          </a:p>
        </p:txBody>
      </p:sp>
      <p:sp>
        <p:nvSpPr>
          <p:cNvPr id="7" name="Rectangle 6">
            <a:extLst>
              <a:ext uri="{FF2B5EF4-FFF2-40B4-BE49-F238E27FC236}">
                <a16:creationId xmlns:a16="http://schemas.microsoft.com/office/drawing/2014/main" id="{9C1C9E5F-23EC-805B-1215-7D2DA1AB22F7}"/>
              </a:ext>
            </a:extLst>
          </p:cNvPr>
          <p:cNvSpPr/>
          <p:nvPr/>
        </p:nvSpPr>
        <p:spPr>
          <a:xfrm>
            <a:off x="3970917" y="3480246"/>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Decoder</a:t>
            </a:r>
          </a:p>
        </p:txBody>
      </p:sp>
      <p:sp>
        <p:nvSpPr>
          <p:cNvPr id="8" name="Rectangle 7">
            <a:extLst>
              <a:ext uri="{FF2B5EF4-FFF2-40B4-BE49-F238E27FC236}">
                <a16:creationId xmlns:a16="http://schemas.microsoft.com/office/drawing/2014/main" id="{F39030A6-B6BC-4267-D145-14585E09FDE5}"/>
              </a:ext>
            </a:extLst>
          </p:cNvPr>
          <p:cNvSpPr/>
          <p:nvPr/>
        </p:nvSpPr>
        <p:spPr>
          <a:xfrm>
            <a:off x="6180193" y="3480246"/>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(TT)</a:t>
            </a:r>
          </a:p>
        </p:txBody>
      </p:sp>
      <p:sp>
        <p:nvSpPr>
          <p:cNvPr id="9" name="Rectangle 8">
            <a:extLst>
              <a:ext uri="{FF2B5EF4-FFF2-40B4-BE49-F238E27FC236}">
                <a16:creationId xmlns:a16="http://schemas.microsoft.com/office/drawing/2014/main" id="{06B88F91-F752-33F7-B6BD-9013B57FA325}"/>
              </a:ext>
            </a:extLst>
          </p:cNvPr>
          <p:cNvSpPr/>
          <p:nvPr/>
        </p:nvSpPr>
        <p:spPr>
          <a:xfrm>
            <a:off x="8847454" y="3480246"/>
            <a:ext cx="2167389"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Next TT token</a:t>
            </a:r>
          </a:p>
        </p:txBody>
      </p:sp>
      <p:sp>
        <p:nvSpPr>
          <p:cNvPr id="10" name="Rectangle 9">
            <a:extLst>
              <a:ext uri="{FF2B5EF4-FFF2-40B4-BE49-F238E27FC236}">
                <a16:creationId xmlns:a16="http://schemas.microsoft.com/office/drawing/2014/main" id="{22C2E212-5C3C-41FE-F2BC-D98830751F86}"/>
              </a:ext>
            </a:extLst>
          </p:cNvPr>
          <p:cNvSpPr/>
          <p:nvPr/>
        </p:nvSpPr>
        <p:spPr>
          <a:xfrm>
            <a:off x="579730" y="3464632"/>
            <a:ext cx="2472090" cy="989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ea typeface="Microsoft JhengHei" panose="020B0604030504040204" pitchFamily="34" charset="-120"/>
              </a:rPr>
              <a:t>TT so far</a:t>
            </a:r>
          </a:p>
        </p:txBody>
      </p:sp>
      <p:sp>
        <p:nvSpPr>
          <p:cNvPr id="11" name="Right Arrow 10">
            <a:extLst>
              <a:ext uri="{FF2B5EF4-FFF2-40B4-BE49-F238E27FC236}">
                <a16:creationId xmlns:a16="http://schemas.microsoft.com/office/drawing/2014/main" id="{B9945A9C-CFCD-6AEC-1C8B-2D9EBEB93101}"/>
              </a:ext>
            </a:extLst>
          </p:cNvPr>
          <p:cNvSpPr/>
          <p:nvPr/>
        </p:nvSpPr>
        <p:spPr>
          <a:xfrm>
            <a:off x="3279897" y="2197057"/>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2" name="Right Arrow 11">
            <a:extLst>
              <a:ext uri="{FF2B5EF4-FFF2-40B4-BE49-F238E27FC236}">
                <a16:creationId xmlns:a16="http://schemas.microsoft.com/office/drawing/2014/main" id="{8F82868F-5229-93B5-3769-D7CA8B2FFB14}"/>
              </a:ext>
            </a:extLst>
          </p:cNvPr>
          <p:cNvSpPr/>
          <p:nvPr/>
        </p:nvSpPr>
        <p:spPr>
          <a:xfrm>
            <a:off x="5470124" y="2197057"/>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3" name="Right Arrow 12">
            <a:extLst>
              <a:ext uri="{FF2B5EF4-FFF2-40B4-BE49-F238E27FC236}">
                <a16:creationId xmlns:a16="http://schemas.microsoft.com/office/drawing/2014/main" id="{F4BAB79C-B0E0-3BF3-7F8A-EE584849E837}"/>
              </a:ext>
            </a:extLst>
          </p:cNvPr>
          <p:cNvSpPr/>
          <p:nvPr/>
        </p:nvSpPr>
        <p:spPr>
          <a:xfrm>
            <a:off x="3254320" y="3757363"/>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4" name="Right Arrow 13">
            <a:extLst>
              <a:ext uri="{FF2B5EF4-FFF2-40B4-BE49-F238E27FC236}">
                <a16:creationId xmlns:a16="http://schemas.microsoft.com/office/drawing/2014/main" id="{0E8A70F3-D894-E6D5-B09B-97E1E268614C}"/>
              </a:ext>
            </a:extLst>
          </p:cNvPr>
          <p:cNvSpPr/>
          <p:nvPr/>
        </p:nvSpPr>
        <p:spPr>
          <a:xfrm>
            <a:off x="5476653" y="3740204"/>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5" name="Right Arrow 14">
            <a:extLst>
              <a:ext uri="{FF2B5EF4-FFF2-40B4-BE49-F238E27FC236}">
                <a16:creationId xmlns:a16="http://schemas.microsoft.com/office/drawing/2014/main" id="{B277749C-802E-C77D-8978-5A759A53ED37}"/>
              </a:ext>
            </a:extLst>
          </p:cNvPr>
          <p:cNvSpPr/>
          <p:nvPr/>
        </p:nvSpPr>
        <p:spPr>
          <a:xfrm rot="9670999">
            <a:off x="5288783" y="2927934"/>
            <a:ext cx="835710"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6" name="Right Arrow 15">
            <a:extLst>
              <a:ext uri="{FF2B5EF4-FFF2-40B4-BE49-F238E27FC236}">
                <a16:creationId xmlns:a16="http://schemas.microsoft.com/office/drawing/2014/main" id="{056E259E-B4CB-13D5-679E-48E6FDA84ABB}"/>
              </a:ext>
            </a:extLst>
          </p:cNvPr>
          <p:cNvSpPr/>
          <p:nvPr/>
        </p:nvSpPr>
        <p:spPr>
          <a:xfrm>
            <a:off x="8207315" y="3740204"/>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p:sp>
        <p:nvSpPr>
          <p:cNvPr id="17" name="Rectangle 16">
            <a:extLst>
              <a:ext uri="{FF2B5EF4-FFF2-40B4-BE49-F238E27FC236}">
                <a16:creationId xmlns:a16="http://schemas.microsoft.com/office/drawing/2014/main" id="{75123EC6-8842-6B65-B9F9-F2C4F6A026DE}"/>
              </a:ext>
            </a:extLst>
          </p:cNvPr>
          <p:cNvSpPr/>
          <p:nvPr/>
        </p:nvSpPr>
        <p:spPr>
          <a:xfrm>
            <a:off x="8847454" y="5280847"/>
            <a:ext cx="2167389" cy="5010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TT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027DB4-F1CC-4D5E-1008-91D70BF7342F}"/>
                  </a:ext>
                </a:extLst>
              </p:cNvPr>
              <p:cNvSpPr txBox="1"/>
              <p:nvPr/>
            </p:nvSpPr>
            <p:spPr>
              <a:xfrm>
                <a:off x="8847454" y="5247049"/>
                <a:ext cx="3795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oMath>
                  </m:oMathPara>
                </a14:m>
                <a:endParaRPr lang="en-US" dirty="0"/>
              </a:p>
            </p:txBody>
          </p:sp>
        </mc:Choice>
        <mc:Fallback xmlns="">
          <p:sp>
            <p:nvSpPr>
              <p:cNvPr id="18" name="TextBox 17">
                <a:extLst>
                  <a:ext uri="{FF2B5EF4-FFF2-40B4-BE49-F238E27FC236}">
                    <a16:creationId xmlns:a16="http://schemas.microsoft.com/office/drawing/2014/main" id="{3B027DB4-F1CC-4D5E-1008-91D70BF7342F}"/>
                  </a:ext>
                </a:extLst>
              </p:cNvPr>
              <p:cNvSpPr txBox="1">
                <a:spLocks noRot="1" noChangeAspect="1" noMove="1" noResize="1" noEditPoints="1" noAdjustHandles="1" noChangeArrowheads="1" noChangeShapeType="1" noTextEdit="1"/>
              </p:cNvSpPr>
              <p:nvPr/>
            </p:nvSpPr>
            <p:spPr>
              <a:xfrm>
                <a:off x="8847454" y="5247049"/>
                <a:ext cx="379530" cy="369332"/>
              </a:xfrm>
              <a:prstGeom prst="rect">
                <a:avLst/>
              </a:prstGeom>
              <a:blipFill>
                <a:blip r:embed="rId2"/>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AA5165-A09F-9E88-FCCD-4E8435ED8279}"/>
                  </a:ext>
                </a:extLst>
              </p:cNvPr>
              <p:cNvSpPr txBox="1"/>
              <p:nvPr/>
            </p:nvSpPr>
            <p:spPr>
              <a:xfrm>
                <a:off x="565150" y="1924616"/>
                <a:ext cx="3877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𝒙</m:t>
                      </m:r>
                    </m:oMath>
                  </m:oMathPara>
                </a14:m>
                <a:endParaRPr lang="en-US" dirty="0"/>
              </a:p>
            </p:txBody>
          </p:sp>
        </mc:Choice>
        <mc:Fallback xmlns="">
          <p:sp>
            <p:nvSpPr>
              <p:cNvPr id="19" name="TextBox 18">
                <a:extLst>
                  <a:ext uri="{FF2B5EF4-FFF2-40B4-BE49-F238E27FC236}">
                    <a16:creationId xmlns:a16="http://schemas.microsoft.com/office/drawing/2014/main" id="{D7AA5165-A09F-9E88-FCCD-4E8435ED8279}"/>
                  </a:ext>
                </a:extLst>
              </p:cNvPr>
              <p:cNvSpPr txBox="1">
                <a:spLocks noRot="1" noChangeAspect="1" noMove="1" noResize="1" noEditPoints="1" noAdjustHandles="1" noChangeArrowheads="1" noChangeShapeType="1" noTextEdit="1"/>
              </p:cNvSpPr>
              <p:nvPr/>
            </p:nvSpPr>
            <p:spPr>
              <a:xfrm>
                <a:off x="565150" y="1924616"/>
                <a:ext cx="38775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E64B97-CCA1-3FE0-C706-90ACC9AFAF2B}"/>
                  </a:ext>
                </a:extLst>
              </p:cNvPr>
              <p:cNvSpPr txBox="1"/>
              <p:nvPr/>
            </p:nvSpPr>
            <p:spPr>
              <a:xfrm>
                <a:off x="569812" y="3388031"/>
                <a:ext cx="6039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&lt;</m:t>
                          </m:r>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20" name="TextBox 19">
                <a:extLst>
                  <a:ext uri="{FF2B5EF4-FFF2-40B4-BE49-F238E27FC236}">
                    <a16:creationId xmlns:a16="http://schemas.microsoft.com/office/drawing/2014/main" id="{19E64B97-CCA1-3FE0-C706-90ACC9AFAF2B}"/>
                  </a:ext>
                </a:extLst>
              </p:cNvPr>
              <p:cNvSpPr txBox="1">
                <a:spLocks noRot="1" noChangeAspect="1" noMove="1" noResize="1" noEditPoints="1" noAdjustHandles="1" noChangeArrowheads="1" noChangeShapeType="1" noTextEdit="1"/>
              </p:cNvSpPr>
              <p:nvPr/>
            </p:nvSpPr>
            <p:spPr>
              <a:xfrm>
                <a:off x="569812" y="3388031"/>
                <a:ext cx="603985" cy="369332"/>
              </a:xfrm>
              <a:prstGeom prst="rect">
                <a:avLst/>
              </a:prstGeom>
              <a:blipFill>
                <a:blip r:embed="rId4"/>
                <a:stretch>
                  <a:fillRect b="-8333"/>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83DC6FF1-85FC-19F2-77E9-6EB8FB308201}"/>
              </a:ext>
            </a:extLst>
          </p:cNvPr>
          <p:cNvSpPr/>
          <p:nvPr/>
        </p:nvSpPr>
        <p:spPr>
          <a:xfrm rot="5400000">
            <a:off x="9783904" y="4609659"/>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ea typeface="Microsoft JhengHei" panose="020B0604030504040204" pitchFamily="34" charset="-12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CA5903-BA50-3202-C92E-60064D24E32C}"/>
                  </a:ext>
                </a:extLst>
              </p:cNvPr>
              <p:cNvSpPr txBox="1"/>
              <p:nvPr/>
            </p:nvSpPr>
            <p:spPr>
              <a:xfrm>
                <a:off x="3901631" y="1903914"/>
                <a:ext cx="4133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2" name="TextBox 21">
                <a:extLst>
                  <a:ext uri="{FF2B5EF4-FFF2-40B4-BE49-F238E27FC236}">
                    <a16:creationId xmlns:a16="http://schemas.microsoft.com/office/drawing/2014/main" id="{4FCA5903-BA50-3202-C92E-60064D24E32C}"/>
                  </a:ext>
                </a:extLst>
              </p:cNvPr>
              <p:cNvSpPr txBox="1">
                <a:spLocks noRot="1" noChangeAspect="1" noMove="1" noResize="1" noEditPoints="1" noAdjustHandles="1" noChangeArrowheads="1" noChangeShapeType="1" noTextEdit="1"/>
              </p:cNvSpPr>
              <p:nvPr/>
            </p:nvSpPr>
            <p:spPr>
              <a:xfrm>
                <a:off x="3901631" y="1903914"/>
                <a:ext cx="41331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5601DC-DD93-9D54-E85A-19A07B5C4BD7}"/>
                  </a:ext>
                </a:extLst>
              </p:cNvPr>
              <p:cNvSpPr txBox="1"/>
              <p:nvPr/>
            </p:nvSpPr>
            <p:spPr>
              <a:xfrm>
                <a:off x="3970916" y="3444769"/>
                <a:ext cx="389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23" name="TextBox 22">
                <a:extLst>
                  <a:ext uri="{FF2B5EF4-FFF2-40B4-BE49-F238E27FC236}">
                    <a16:creationId xmlns:a16="http://schemas.microsoft.com/office/drawing/2014/main" id="{115601DC-DD93-9D54-E85A-19A07B5C4BD7}"/>
                  </a:ext>
                </a:extLst>
              </p:cNvPr>
              <p:cNvSpPr txBox="1">
                <a:spLocks noRot="1" noChangeAspect="1" noMove="1" noResize="1" noEditPoints="1" noAdjustHandles="1" noChangeArrowheads="1" noChangeShapeType="1" noTextEdit="1"/>
              </p:cNvSpPr>
              <p:nvPr/>
            </p:nvSpPr>
            <p:spPr>
              <a:xfrm>
                <a:off x="3970916" y="3444769"/>
                <a:ext cx="389447" cy="369332"/>
              </a:xfrm>
              <a:prstGeom prst="rect">
                <a:avLst/>
              </a:prstGeom>
              <a:blipFill>
                <a:blip r:embed="rId6"/>
                <a:stretch>
                  <a:fillRect b="-8197"/>
                </a:stretch>
              </a:blipFill>
            </p:spPr>
            <p:txBody>
              <a:bodyPr/>
              <a:lstStyle/>
              <a:p>
                <a:r>
                  <a:rPr lang="en-US">
                    <a:noFill/>
                  </a:rPr>
                  <a:t> </a:t>
                </a:r>
              </a:p>
            </p:txBody>
          </p:sp>
        </mc:Fallback>
      </mc:AlternateContent>
      <p:sp>
        <p:nvSpPr>
          <p:cNvPr id="24" name="Bent Up Arrow 23">
            <a:extLst>
              <a:ext uri="{FF2B5EF4-FFF2-40B4-BE49-F238E27FC236}">
                <a16:creationId xmlns:a16="http://schemas.microsoft.com/office/drawing/2014/main" id="{C8ECA3AF-35B7-ADCA-18F0-133E6259205D}"/>
              </a:ext>
            </a:extLst>
          </p:cNvPr>
          <p:cNvSpPr/>
          <p:nvPr/>
        </p:nvSpPr>
        <p:spPr>
          <a:xfrm flipH="1">
            <a:off x="1630047" y="4426545"/>
            <a:ext cx="8115301" cy="705740"/>
          </a:xfrm>
          <a:prstGeom prst="bentUpArrow">
            <a:avLst>
              <a:gd name="adj1" fmla="val 25000"/>
              <a:gd name="adj2" fmla="val 25000"/>
              <a:gd name="adj3"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9590F8-3600-6831-F0CA-1170A75298B1}"/>
                  </a:ext>
                </a:extLst>
              </p:cNvPr>
              <p:cNvSpPr txBox="1"/>
              <p:nvPr/>
            </p:nvSpPr>
            <p:spPr>
              <a:xfrm>
                <a:off x="8812896" y="3419639"/>
                <a:ext cx="5010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25" name="TextBox 24">
                <a:extLst>
                  <a:ext uri="{FF2B5EF4-FFF2-40B4-BE49-F238E27FC236}">
                    <a16:creationId xmlns:a16="http://schemas.microsoft.com/office/drawing/2014/main" id="{C69590F8-3600-6831-F0CA-1170A75298B1}"/>
                  </a:ext>
                </a:extLst>
              </p:cNvPr>
              <p:cNvSpPr txBox="1">
                <a:spLocks noRot="1" noChangeAspect="1" noMove="1" noResize="1" noEditPoints="1" noAdjustHandles="1" noChangeArrowheads="1" noChangeShapeType="1" noTextEdit="1"/>
              </p:cNvSpPr>
              <p:nvPr/>
            </p:nvSpPr>
            <p:spPr>
              <a:xfrm>
                <a:off x="8812896" y="3419639"/>
                <a:ext cx="501041" cy="369332"/>
              </a:xfrm>
              <a:prstGeom prst="rect">
                <a:avLst/>
              </a:prstGeom>
              <a:blipFill>
                <a:blip r:embed="rId7"/>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364935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animBg="1"/>
      <p:bldP spid="22" grpId="0"/>
      <p:bldP spid="23" grpId="0"/>
      <p:bldP spid="24"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A84-2B32-CFAF-A4E4-2418ACF8C4C9}"/>
              </a:ext>
            </a:extLst>
          </p:cNvPr>
          <p:cNvSpPr>
            <a:spLocks noGrp="1"/>
          </p:cNvSpPr>
          <p:nvPr>
            <p:ph type="title"/>
          </p:nvPr>
        </p:nvSpPr>
        <p:spPr>
          <a:xfrm>
            <a:off x="517870" y="978408"/>
            <a:ext cx="11674130" cy="4870457"/>
          </a:xfrm>
        </p:spPr>
        <p:txBody>
          <a:bodyPr/>
          <a:lstStyle/>
          <a:p>
            <a:r>
              <a:rPr lang="en-US" dirty="0"/>
              <a:t>Common types of networks</a:t>
            </a:r>
          </a:p>
        </p:txBody>
      </p:sp>
      <p:sp>
        <p:nvSpPr>
          <p:cNvPr id="4" name="Rounded Rectangle 3">
            <a:extLst>
              <a:ext uri="{FF2B5EF4-FFF2-40B4-BE49-F238E27FC236}">
                <a16:creationId xmlns:a16="http://schemas.microsoft.com/office/drawing/2014/main" id="{D56BC605-7412-FD95-A457-C0353F8DAD04}"/>
              </a:ext>
            </a:extLst>
          </p:cNvPr>
          <p:cNvSpPr/>
          <p:nvPr/>
        </p:nvSpPr>
        <p:spPr>
          <a:xfrm>
            <a:off x="899675" y="2031701"/>
            <a:ext cx="3027384" cy="1117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 Recurrent Neural Networks (RNN)</a:t>
            </a:r>
          </a:p>
        </p:txBody>
      </p:sp>
      <p:sp>
        <p:nvSpPr>
          <p:cNvPr id="5" name="Rounded Rectangle 4">
            <a:extLst>
              <a:ext uri="{FF2B5EF4-FFF2-40B4-BE49-F238E27FC236}">
                <a16:creationId xmlns:a16="http://schemas.microsoft.com/office/drawing/2014/main" id="{E10D3A8C-0AFC-1269-F114-C943FD7FA13E}"/>
              </a:ext>
            </a:extLst>
          </p:cNvPr>
          <p:cNvSpPr/>
          <p:nvPr/>
        </p:nvSpPr>
        <p:spPr>
          <a:xfrm>
            <a:off x="4493772" y="2031701"/>
            <a:ext cx="3027383" cy="1117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2. Convolutional Neural Networks (CNN)</a:t>
            </a:r>
          </a:p>
        </p:txBody>
      </p:sp>
      <p:sp>
        <p:nvSpPr>
          <p:cNvPr id="6" name="Rounded Rectangle 5">
            <a:extLst>
              <a:ext uri="{FF2B5EF4-FFF2-40B4-BE49-F238E27FC236}">
                <a16:creationId xmlns:a16="http://schemas.microsoft.com/office/drawing/2014/main" id="{493EE5A0-777D-F393-145B-19C67223C980}"/>
              </a:ext>
            </a:extLst>
          </p:cNvPr>
          <p:cNvSpPr/>
          <p:nvPr/>
        </p:nvSpPr>
        <p:spPr>
          <a:xfrm>
            <a:off x="8087868" y="2031701"/>
            <a:ext cx="3027383" cy="1117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 Self-attention Neural Networks (e.g., Transformer)</a:t>
            </a:r>
          </a:p>
        </p:txBody>
      </p:sp>
      <p:sp>
        <p:nvSpPr>
          <p:cNvPr id="7" name="TextBox 6">
            <a:extLst>
              <a:ext uri="{FF2B5EF4-FFF2-40B4-BE49-F238E27FC236}">
                <a16:creationId xmlns:a16="http://schemas.microsoft.com/office/drawing/2014/main" id="{7224FD09-A0EC-5FE8-C98B-4548A15CE0BA}"/>
              </a:ext>
            </a:extLst>
          </p:cNvPr>
          <p:cNvSpPr txBox="1"/>
          <p:nvPr/>
        </p:nvSpPr>
        <p:spPr>
          <a:xfrm>
            <a:off x="8087867" y="3303855"/>
            <a:ext cx="3027384" cy="646331"/>
          </a:xfrm>
          <a:prstGeom prst="rect">
            <a:avLst/>
          </a:prstGeom>
          <a:noFill/>
          <a:ln>
            <a:solidFill>
              <a:schemeClr val="accent2"/>
            </a:solidFill>
          </a:ln>
        </p:spPr>
        <p:txBody>
          <a:bodyPr wrap="square">
            <a:spAutoFit/>
          </a:bodyPr>
          <a:lstStyle/>
          <a:p>
            <a:pPr algn="ctr"/>
            <a:r>
              <a:rPr lang="en-HK" sz="1800" dirty="0">
                <a:effectLst/>
              </a:rPr>
              <a:t>Multi-head Attention with Queries, Keys and Values </a:t>
            </a:r>
            <a:endParaRPr lang="en-HK" dirty="0"/>
          </a:p>
        </p:txBody>
      </p:sp>
      <p:pic>
        <p:nvPicPr>
          <p:cNvPr id="12" name="Graphic 11">
            <a:extLst>
              <a:ext uri="{FF2B5EF4-FFF2-40B4-BE49-F238E27FC236}">
                <a16:creationId xmlns:a16="http://schemas.microsoft.com/office/drawing/2014/main" id="{32831AF9-3C69-0FEC-5A17-F97F218BA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0682" y="4605488"/>
            <a:ext cx="4033448" cy="1049874"/>
          </a:xfrm>
          <a:prstGeom prst="rect">
            <a:avLst/>
          </a:prstGeom>
        </p:spPr>
      </p:pic>
      <p:pic>
        <p:nvPicPr>
          <p:cNvPr id="16" name="Picture 15">
            <a:extLst>
              <a:ext uri="{FF2B5EF4-FFF2-40B4-BE49-F238E27FC236}">
                <a16:creationId xmlns:a16="http://schemas.microsoft.com/office/drawing/2014/main" id="{3F6DD9EC-FD36-6D4E-2446-F564A23F18E0}"/>
              </a:ext>
            </a:extLst>
          </p:cNvPr>
          <p:cNvPicPr>
            <a:picLocks noChangeAspect="1"/>
          </p:cNvPicPr>
          <p:nvPr/>
        </p:nvPicPr>
        <p:blipFill>
          <a:blip r:embed="rId4"/>
          <a:stretch>
            <a:fillRect/>
          </a:stretch>
        </p:blipFill>
        <p:spPr>
          <a:xfrm>
            <a:off x="4708776" y="4872439"/>
            <a:ext cx="2597378" cy="726039"/>
          </a:xfrm>
          <a:prstGeom prst="rect">
            <a:avLst/>
          </a:prstGeom>
        </p:spPr>
      </p:pic>
      <p:sp>
        <p:nvSpPr>
          <p:cNvPr id="17" name="TextBox 16">
            <a:extLst>
              <a:ext uri="{FF2B5EF4-FFF2-40B4-BE49-F238E27FC236}">
                <a16:creationId xmlns:a16="http://schemas.microsoft.com/office/drawing/2014/main" id="{C034678B-93F1-F5C6-D203-7A6B95081F1D}"/>
              </a:ext>
            </a:extLst>
          </p:cNvPr>
          <p:cNvSpPr txBox="1"/>
          <p:nvPr/>
        </p:nvSpPr>
        <p:spPr>
          <a:xfrm>
            <a:off x="4493771" y="3303856"/>
            <a:ext cx="3027384" cy="646331"/>
          </a:xfrm>
          <a:prstGeom prst="rect">
            <a:avLst/>
          </a:prstGeom>
          <a:noFill/>
          <a:ln>
            <a:solidFill>
              <a:schemeClr val="accent6"/>
            </a:solidFill>
          </a:ln>
        </p:spPr>
        <p:txBody>
          <a:bodyPr wrap="square">
            <a:spAutoFit/>
          </a:bodyPr>
          <a:lstStyle/>
          <a:p>
            <a:pPr algn="ctr"/>
            <a:r>
              <a:rPr lang="en-HK" dirty="0"/>
              <a:t>O</a:t>
            </a:r>
            <a:r>
              <a:rPr lang="en-HK" sz="1800" dirty="0">
                <a:effectLst/>
              </a:rPr>
              <a:t>ne-dimensional convolutional layer </a:t>
            </a:r>
            <a:endParaRPr lang="en-HK" dirty="0"/>
          </a:p>
        </p:txBody>
      </p:sp>
      <p:sp>
        <p:nvSpPr>
          <p:cNvPr id="27" name="TextBox 26">
            <a:extLst>
              <a:ext uri="{FF2B5EF4-FFF2-40B4-BE49-F238E27FC236}">
                <a16:creationId xmlns:a16="http://schemas.microsoft.com/office/drawing/2014/main" id="{C8637E3E-D51B-901D-5A35-B32F71D22FCA}"/>
              </a:ext>
            </a:extLst>
          </p:cNvPr>
          <p:cNvSpPr txBox="1"/>
          <p:nvPr/>
        </p:nvSpPr>
        <p:spPr>
          <a:xfrm>
            <a:off x="899675" y="3308139"/>
            <a:ext cx="3027384" cy="646331"/>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HK" sz="1800" dirty="0"/>
              <a:t>Bidirectional RNN with Attention</a:t>
            </a:r>
          </a:p>
        </p:txBody>
      </p:sp>
      <p:pic>
        <p:nvPicPr>
          <p:cNvPr id="32" name="Graphic 31">
            <a:extLst>
              <a:ext uri="{FF2B5EF4-FFF2-40B4-BE49-F238E27FC236}">
                <a16:creationId xmlns:a16="http://schemas.microsoft.com/office/drawing/2014/main" id="{56D9DD41-4E39-8557-9528-739AAF223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678" y="4514594"/>
            <a:ext cx="2597377" cy="1445157"/>
          </a:xfrm>
          <a:prstGeom prst="rect">
            <a:avLst/>
          </a:prstGeom>
        </p:spPr>
      </p:pic>
      <p:sp>
        <p:nvSpPr>
          <p:cNvPr id="38" name="TextBox 37">
            <a:extLst>
              <a:ext uri="{FF2B5EF4-FFF2-40B4-BE49-F238E27FC236}">
                <a16:creationId xmlns:a16="http://schemas.microsoft.com/office/drawing/2014/main" id="{9C6D37FB-5709-0B05-36DB-4C8463BA9688}"/>
              </a:ext>
            </a:extLst>
          </p:cNvPr>
          <p:cNvSpPr txBox="1"/>
          <p:nvPr/>
        </p:nvSpPr>
        <p:spPr>
          <a:xfrm>
            <a:off x="899675" y="4065356"/>
            <a:ext cx="1133644" cy="369332"/>
          </a:xfrm>
          <a:prstGeom prst="rect">
            <a:avLst/>
          </a:prstGeom>
          <a:noFill/>
        </p:spPr>
        <p:txBody>
          <a:bodyPr wrap="none" rtlCol="0">
            <a:spAutoFit/>
          </a:bodyPr>
          <a:lstStyle/>
          <a:p>
            <a:r>
              <a:rPr lang="en-US" dirty="0"/>
              <a:t>Example:</a:t>
            </a:r>
          </a:p>
        </p:txBody>
      </p:sp>
      <p:sp>
        <p:nvSpPr>
          <p:cNvPr id="39" name="TextBox 38">
            <a:extLst>
              <a:ext uri="{FF2B5EF4-FFF2-40B4-BE49-F238E27FC236}">
                <a16:creationId xmlns:a16="http://schemas.microsoft.com/office/drawing/2014/main" id="{9225752D-7384-08CC-660E-1980ED1DA5ED}"/>
              </a:ext>
            </a:extLst>
          </p:cNvPr>
          <p:cNvSpPr txBox="1"/>
          <p:nvPr/>
        </p:nvSpPr>
        <p:spPr>
          <a:xfrm>
            <a:off x="4493773" y="4067119"/>
            <a:ext cx="1133644" cy="369332"/>
          </a:xfrm>
          <a:prstGeom prst="rect">
            <a:avLst/>
          </a:prstGeom>
          <a:noFill/>
        </p:spPr>
        <p:txBody>
          <a:bodyPr wrap="none" rtlCol="0">
            <a:spAutoFit/>
          </a:bodyPr>
          <a:lstStyle/>
          <a:p>
            <a:r>
              <a:rPr lang="en-US" dirty="0"/>
              <a:t>Example:</a:t>
            </a:r>
          </a:p>
        </p:txBody>
      </p:sp>
      <p:sp>
        <p:nvSpPr>
          <p:cNvPr id="40" name="TextBox 39">
            <a:extLst>
              <a:ext uri="{FF2B5EF4-FFF2-40B4-BE49-F238E27FC236}">
                <a16:creationId xmlns:a16="http://schemas.microsoft.com/office/drawing/2014/main" id="{39613EFD-2413-F157-ECBE-8CE3DE662386}"/>
              </a:ext>
            </a:extLst>
          </p:cNvPr>
          <p:cNvSpPr txBox="1"/>
          <p:nvPr/>
        </p:nvSpPr>
        <p:spPr>
          <a:xfrm>
            <a:off x="8087871" y="4057311"/>
            <a:ext cx="1133644" cy="369332"/>
          </a:xfrm>
          <a:prstGeom prst="rect">
            <a:avLst/>
          </a:prstGeom>
          <a:noFill/>
        </p:spPr>
        <p:txBody>
          <a:bodyPr wrap="none" rtlCol="0">
            <a:spAutoFit/>
          </a:bodyPr>
          <a:lstStyle/>
          <a:p>
            <a:r>
              <a:rPr lang="en-US" dirty="0"/>
              <a:t>Example:</a:t>
            </a:r>
          </a:p>
        </p:txBody>
      </p:sp>
      <p:sp>
        <p:nvSpPr>
          <p:cNvPr id="3" name="Rounded Rectangular Callout 2">
            <a:extLst>
              <a:ext uri="{FF2B5EF4-FFF2-40B4-BE49-F238E27FC236}">
                <a16:creationId xmlns:a16="http://schemas.microsoft.com/office/drawing/2014/main" id="{E9EB180C-1D42-DDDE-2D7A-47BCE4AC56A8}"/>
              </a:ext>
            </a:extLst>
          </p:cNvPr>
          <p:cNvSpPr/>
          <p:nvPr/>
        </p:nvSpPr>
        <p:spPr>
          <a:xfrm>
            <a:off x="9826357" y="1207976"/>
            <a:ext cx="1634182" cy="702733"/>
          </a:xfrm>
          <a:prstGeom prst="wedgeRoundRectCallout">
            <a:avLst>
              <a:gd name="adj1" fmla="val -34632"/>
              <a:gd name="adj2" fmla="val 762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t>ChatGPT</a:t>
            </a:r>
            <a:endParaRPr lang="en-US" sz="2400" dirty="0"/>
          </a:p>
        </p:txBody>
      </p:sp>
      <p:pic>
        <p:nvPicPr>
          <p:cNvPr id="8" name="Graphic 7">
            <a:extLst>
              <a:ext uri="{FF2B5EF4-FFF2-40B4-BE49-F238E27FC236}">
                <a16:creationId xmlns:a16="http://schemas.microsoft.com/office/drawing/2014/main" id="{7B9B8564-3156-44B7-70BD-71986F7424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0682" y="775434"/>
            <a:ext cx="1625751" cy="1077422"/>
          </a:xfrm>
          <a:prstGeom prst="rect">
            <a:avLst/>
          </a:prstGeom>
        </p:spPr>
      </p:pic>
      <p:sp>
        <p:nvSpPr>
          <p:cNvPr id="9" name="Footer Placeholder 8">
            <a:extLst>
              <a:ext uri="{FF2B5EF4-FFF2-40B4-BE49-F238E27FC236}">
                <a16:creationId xmlns:a16="http://schemas.microsoft.com/office/drawing/2014/main" id="{536556E0-2B61-EC22-E155-ABDFCFF5223A}"/>
              </a:ext>
            </a:extLst>
          </p:cNvPr>
          <p:cNvSpPr>
            <a:spLocks noGrp="1"/>
          </p:cNvSpPr>
          <p:nvPr>
            <p:ph type="ftr" sz="quarter" idx="11"/>
          </p:nvPr>
        </p:nvSpPr>
        <p:spPr/>
        <p:txBody>
          <a:bodyPr/>
          <a:lstStyle/>
          <a:p>
            <a:r>
              <a:rPr lang="en-US"/>
              <a:t>Revolution of Technology for Translation and Localisation in the AI Era (Sai-cheong Siu, 7 November 2024)</a:t>
            </a:r>
          </a:p>
        </p:txBody>
      </p:sp>
    </p:spTree>
    <p:extLst>
      <p:ext uri="{BB962C8B-B14F-4D97-AF65-F5344CB8AC3E}">
        <p14:creationId xmlns:p14="http://schemas.microsoft.com/office/powerpoint/2010/main" val="2848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27" grpId="0" animBg="1"/>
      <p:bldP spid="38" grpId="0"/>
      <p:bldP spid="39" grpId="0"/>
      <p:bldP spid="40"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407D-CA01-F618-DD51-E1AE9BF4EAA3}"/>
              </a:ext>
            </a:extLst>
          </p:cNvPr>
          <p:cNvSpPr>
            <a:spLocks noGrp="1"/>
          </p:cNvSpPr>
          <p:nvPr>
            <p:ph type="title"/>
          </p:nvPr>
        </p:nvSpPr>
        <p:spPr>
          <a:xfrm>
            <a:off x="517869" y="978408"/>
            <a:ext cx="11233863" cy="4870457"/>
          </a:xfrm>
        </p:spPr>
        <p:txBody>
          <a:bodyPr>
            <a:normAutofit/>
          </a:bodyPr>
          <a:lstStyle/>
          <a:p>
            <a:r>
              <a:rPr lang="en-US" dirty="0"/>
              <a:t>Decoder-based LLMs like </a:t>
            </a:r>
            <a:r>
              <a:rPr lang="en-US" dirty="0" err="1"/>
              <a:t>ChatGPT</a:t>
            </a:r>
            <a:endParaRPr lang="en-US" dirty="0"/>
          </a:p>
        </p:txBody>
      </p:sp>
      <p:sp>
        <p:nvSpPr>
          <p:cNvPr id="26" name="Rectangle 25">
            <a:extLst>
              <a:ext uri="{FF2B5EF4-FFF2-40B4-BE49-F238E27FC236}">
                <a16:creationId xmlns:a16="http://schemas.microsoft.com/office/drawing/2014/main" id="{FA589E60-75AC-285E-BD0D-7F0763559AA0}"/>
              </a:ext>
            </a:extLst>
          </p:cNvPr>
          <p:cNvSpPr/>
          <p:nvPr/>
        </p:nvSpPr>
        <p:spPr>
          <a:xfrm>
            <a:off x="4166054" y="2941031"/>
            <a:ext cx="1290180"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Decoder</a:t>
            </a:r>
          </a:p>
        </p:txBody>
      </p:sp>
      <p:sp>
        <p:nvSpPr>
          <p:cNvPr id="27" name="Rectangle 26">
            <a:extLst>
              <a:ext uri="{FF2B5EF4-FFF2-40B4-BE49-F238E27FC236}">
                <a16:creationId xmlns:a16="http://schemas.microsoft.com/office/drawing/2014/main" id="{A4232937-9DB5-369A-BD83-92AF94A44979}"/>
              </a:ext>
            </a:extLst>
          </p:cNvPr>
          <p:cNvSpPr/>
          <p:nvPr/>
        </p:nvSpPr>
        <p:spPr>
          <a:xfrm>
            <a:off x="6375330" y="2941031"/>
            <a:ext cx="1824623"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ea typeface="Microsoft JhengHei" panose="020B0604030504040204" pitchFamily="34" charset="-120"/>
              </a:rPr>
              <a:t>Internal representation (TT)</a:t>
            </a:r>
          </a:p>
        </p:txBody>
      </p:sp>
      <p:sp>
        <p:nvSpPr>
          <p:cNvPr id="28" name="Rectangle 27">
            <a:extLst>
              <a:ext uri="{FF2B5EF4-FFF2-40B4-BE49-F238E27FC236}">
                <a16:creationId xmlns:a16="http://schemas.microsoft.com/office/drawing/2014/main" id="{B55F0876-52F1-9861-DA4E-E5BBEA9D95B1}"/>
              </a:ext>
            </a:extLst>
          </p:cNvPr>
          <p:cNvSpPr/>
          <p:nvPr/>
        </p:nvSpPr>
        <p:spPr>
          <a:xfrm>
            <a:off x="9042591" y="2941031"/>
            <a:ext cx="2167389" cy="989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Next token</a:t>
            </a:r>
          </a:p>
        </p:txBody>
      </p:sp>
      <p:sp>
        <p:nvSpPr>
          <p:cNvPr id="29" name="Rectangle 28">
            <a:extLst>
              <a:ext uri="{FF2B5EF4-FFF2-40B4-BE49-F238E27FC236}">
                <a16:creationId xmlns:a16="http://schemas.microsoft.com/office/drawing/2014/main" id="{95F72B3A-9C7A-7503-AD10-7151E86F6A01}"/>
              </a:ext>
            </a:extLst>
          </p:cNvPr>
          <p:cNvSpPr/>
          <p:nvPr/>
        </p:nvSpPr>
        <p:spPr>
          <a:xfrm>
            <a:off x="774867" y="2925417"/>
            <a:ext cx="2472090" cy="989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ea typeface="Microsoft JhengHei" panose="020B0604030504040204" pitchFamily="34" charset="-120"/>
              </a:rPr>
              <a:t>Prompt + Input</a:t>
            </a:r>
            <a:endParaRPr lang="en-HK" altLang="zh-CN" sz="2400" dirty="0">
              <a:ea typeface="Microsoft JhengHei" panose="020B0604030504040204" pitchFamily="34" charset="-120"/>
            </a:endParaRPr>
          </a:p>
        </p:txBody>
      </p:sp>
      <p:sp>
        <p:nvSpPr>
          <p:cNvPr id="30" name="Right Arrow 29">
            <a:extLst>
              <a:ext uri="{FF2B5EF4-FFF2-40B4-BE49-F238E27FC236}">
                <a16:creationId xmlns:a16="http://schemas.microsoft.com/office/drawing/2014/main" id="{7F8A11E7-006F-1999-6ACB-53E4A22418F4}"/>
              </a:ext>
            </a:extLst>
          </p:cNvPr>
          <p:cNvSpPr/>
          <p:nvPr/>
        </p:nvSpPr>
        <p:spPr>
          <a:xfrm>
            <a:off x="3449457" y="3218148"/>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1" name="Right Arrow 30">
            <a:extLst>
              <a:ext uri="{FF2B5EF4-FFF2-40B4-BE49-F238E27FC236}">
                <a16:creationId xmlns:a16="http://schemas.microsoft.com/office/drawing/2014/main" id="{51D37D03-028C-07B3-18F8-793DFBEABBDB}"/>
              </a:ext>
            </a:extLst>
          </p:cNvPr>
          <p:cNvSpPr/>
          <p:nvPr/>
        </p:nvSpPr>
        <p:spPr>
          <a:xfrm>
            <a:off x="5671790" y="3200989"/>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2" name="Right Arrow 31">
            <a:extLst>
              <a:ext uri="{FF2B5EF4-FFF2-40B4-BE49-F238E27FC236}">
                <a16:creationId xmlns:a16="http://schemas.microsoft.com/office/drawing/2014/main" id="{8BE28524-34F9-9755-F67C-7EA6C47480A7}"/>
              </a:ext>
            </a:extLst>
          </p:cNvPr>
          <p:cNvSpPr/>
          <p:nvPr/>
        </p:nvSpPr>
        <p:spPr>
          <a:xfrm>
            <a:off x="8402452" y="3200989"/>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3" name="Rectangle 32">
            <a:extLst>
              <a:ext uri="{FF2B5EF4-FFF2-40B4-BE49-F238E27FC236}">
                <a16:creationId xmlns:a16="http://schemas.microsoft.com/office/drawing/2014/main" id="{4963D544-CD33-AA42-D9FF-08DAF222935B}"/>
              </a:ext>
            </a:extLst>
          </p:cNvPr>
          <p:cNvSpPr/>
          <p:nvPr/>
        </p:nvSpPr>
        <p:spPr>
          <a:xfrm>
            <a:off x="9042591" y="4741632"/>
            <a:ext cx="2167389" cy="5010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ea typeface="Microsoft JhengHei" panose="020B0604030504040204" pitchFamily="34" charset="-120"/>
              </a:rPr>
              <a:t>Output</a:t>
            </a:r>
          </a:p>
        </p:txBody>
      </p:sp>
      <p:sp>
        <p:nvSpPr>
          <p:cNvPr id="34" name="Right Arrow 33">
            <a:extLst>
              <a:ext uri="{FF2B5EF4-FFF2-40B4-BE49-F238E27FC236}">
                <a16:creationId xmlns:a16="http://schemas.microsoft.com/office/drawing/2014/main" id="{AE7C0AC2-63E3-66AE-3EC0-FF4E04711AFA}"/>
              </a:ext>
            </a:extLst>
          </p:cNvPr>
          <p:cNvSpPr/>
          <p:nvPr/>
        </p:nvSpPr>
        <p:spPr>
          <a:xfrm rot="5400000">
            <a:off x="9979041" y="4070444"/>
            <a:ext cx="501041" cy="438411"/>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ea typeface="Microsoft JhengHei" panose="020B0604030504040204" pitchFamily="34" charset="-120"/>
            </a:endParaRPr>
          </a:p>
        </p:txBody>
      </p:sp>
      <p:sp>
        <p:nvSpPr>
          <p:cNvPr id="35" name="Bent Up Arrow 34">
            <a:extLst>
              <a:ext uri="{FF2B5EF4-FFF2-40B4-BE49-F238E27FC236}">
                <a16:creationId xmlns:a16="http://schemas.microsoft.com/office/drawing/2014/main" id="{4B5A911D-F9E7-08D9-BF01-D4D8223DA5D1}"/>
              </a:ext>
            </a:extLst>
          </p:cNvPr>
          <p:cNvSpPr/>
          <p:nvPr/>
        </p:nvSpPr>
        <p:spPr>
          <a:xfrm flipH="1">
            <a:off x="1825184" y="3887330"/>
            <a:ext cx="8115301" cy="705740"/>
          </a:xfrm>
          <a:prstGeom prst="bentUpArrow">
            <a:avLst>
              <a:gd name="adj1" fmla="val 25000"/>
              <a:gd name="adj2" fmla="val 25000"/>
              <a:gd name="adj3"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A46A2A-DAF6-2264-1BB8-07971C18B083}"/>
                  </a:ext>
                </a:extLst>
              </p:cNvPr>
              <p:cNvSpPr txBox="1"/>
              <p:nvPr/>
            </p:nvSpPr>
            <p:spPr>
              <a:xfrm>
                <a:off x="635721" y="2902828"/>
                <a:ext cx="12901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mbria Math" panose="02040503050406030204" pitchFamily="18" charset="0"/>
                        </a:rPr>
                        <m:t>𝒎</m:t>
                      </m:r>
                      <m:r>
                        <a:rPr lang="en-US" sz="1800" i="1">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𝒙</m:t>
                          </m:r>
                          <m:r>
                            <a:rPr lang="en-US" sz="1800" b="1" i="1" smtClean="0">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𝒚</m:t>
                          </m:r>
                        </m:e>
                        <m:sub>
                          <m:r>
                            <a:rPr lang="en-US" sz="1800" b="1" i="1">
                              <a:latin typeface="Cambria Math" panose="02040503050406030204" pitchFamily="18" charset="0"/>
                              <a:ea typeface="Cambria Math" panose="02040503050406030204" pitchFamily="18" charset="0"/>
                            </a:rPr>
                            <m:t>&lt;</m:t>
                          </m:r>
                          <m:r>
                            <a:rPr lang="en-US" sz="1800" b="1" i="1">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4" name="TextBox 3">
                <a:extLst>
                  <a:ext uri="{FF2B5EF4-FFF2-40B4-BE49-F238E27FC236}">
                    <a16:creationId xmlns:a16="http://schemas.microsoft.com/office/drawing/2014/main" id="{5CA46A2A-DAF6-2264-1BB8-07971C18B083}"/>
                  </a:ext>
                </a:extLst>
              </p:cNvPr>
              <p:cNvSpPr txBox="1">
                <a:spLocks noRot="1" noChangeAspect="1" noMove="1" noResize="1" noEditPoints="1" noAdjustHandles="1" noChangeArrowheads="1" noChangeShapeType="1" noTextEdit="1"/>
              </p:cNvSpPr>
              <p:nvPr/>
            </p:nvSpPr>
            <p:spPr>
              <a:xfrm>
                <a:off x="635721" y="2902828"/>
                <a:ext cx="1290180"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B2033A-819E-A557-6595-80DE652400C8}"/>
                  </a:ext>
                </a:extLst>
              </p:cNvPr>
              <p:cNvSpPr txBox="1"/>
              <p:nvPr/>
            </p:nvSpPr>
            <p:spPr>
              <a:xfrm>
                <a:off x="4152997" y="2902828"/>
                <a:ext cx="389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5" name="TextBox 4">
                <a:extLst>
                  <a:ext uri="{FF2B5EF4-FFF2-40B4-BE49-F238E27FC236}">
                    <a16:creationId xmlns:a16="http://schemas.microsoft.com/office/drawing/2014/main" id="{7CB2033A-819E-A557-6595-80DE652400C8}"/>
                  </a:ext>
                </a:extLst>
              </p:cNvPr>
              <p:cNvSpPr txBox="1">
                <a:spLocks noRot="1" noChangeAspect="1" noMove="1" noResize="1" noEditPoints="1" noAdjustHandles="1" noChangeArrowheads="1" noChangeShapeType="1" noTextEdit="1"/>
              </p:cNvSpPr>
              <p:nvPr/>
            </p:nvSpPr>
            <p:spPr>
              <a:xfrm>
                <a:off x="4152997" y="2902828"/>
                <a:ext cx="389447"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8159BF-0C9D-F20F-ADB6-A02089543F00}"/>
                  </a:ext>
                </a:extLst>
              </p:cNvPr>
              <p:cNvSpPr txBox="1"/>
              <p:nvPr/>
            </p:nvSpPr>
            <p:spPr>
              <a:xfrm>
                <a:off x="9042591" y="2891619"/>
                <a:ext cx="5010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𝒚</m:t>
                          </m:r>
                        </m:e>
                        <m:sub>
                          <m:r>
                            <a:rPr lang="en-US" sz="1800" b="1" i="1" smtClean="0">
                              <a:latin typeface="Cambria Math" panose="02040503050406030204" pitchFamily="18" charset="0"/>
                              <a:ea typeface="Cambria Math" panose="02040503050406030204" pitchFamily="18" charset="0"/>
                            </a:rPr>
                            <m:t>𝒕</m:t>
                          </m:r>
                        </m:sub>
                      </m:sSub>
                    </m:oMath>
                  </m:oMathPara>
                </a14:m>
                <a:endParaRPr lang="en-US" dirty="0"/>
              </a:p>
            </p:txBody>
          </p:sp>
        </mc:Choice>
        <mc:Fallback xmlns="">
          <p:sp>
            <p:nvSpPr>
              <p:cNvPr id="6" name="TextBox 5">
                <a:extLst>
                  <a:ext uri="{FF2B5EF4-FFF2-40B4-BE49-F238E27FC236}">
                    <a16:creationId xmlns:a16="http://schemas.microsoft.com/office/drawing/2014/main" id="{2E8159BF-0C9D-F20F-ADB6-A02089543F00}"/>
                  </a:ext>
                </a:extLst>
              </p:cNvPr>
              <p:cNvSpPr txBox="1">
                <a:spLocks noRot="1" noChangeAspect="1" noMove="1" noResize="1" noEditPoints="1" noAdjustHandles="1" noChangeArrowheads="1" noChangeShapeType="1" noTextEdit="1"/>
              </p:cNvSpPr>
              <p:nvPr/>
            </p:nvSpPr>
            <p:spPr>
              <a:xfrm>
                <a:off x="9042591" y="2891619"/>
                <a:ext cx="501041"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B35938-D2E6-4128-E42A-FD701106D027}"/>
                  </a:ext>
                </a:extLst>
              </p:cNvPr>
              <p:cNvSpPr txBox="1"/>
              <p:nvPr/>
            </p:nvSpPr>
            <p:spPr>
              <a:xfrm>
                <a:off x="9042591" y="4707834"/>
                <a:ext cx="3795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oMath>
                  </m:oMathPara>
                </a14:m>
                <a:endParaRPr lang="en-US" dirty="0"/>
              </a:p>
            </p:txBody>
          </p:sp>
        </mc:Choice>
        <mc:Fallback xmlns="">
          <p:sp>
            <p:nvSpPr>
              <p:cNvPr id="7" name="TextBox 6">
                <a:extLst>
                  <a:ext uri="{FF2B5EF4-FFF2-40B4-BE49-F238E27FC236}">
                    <a16:creationId xmlns:a16="http://schemas.microsoft.com/office/drawing/2014/main" id="{CFB35938-D2E6-4128-E42A-FD701106D027}"/>
                  </a:ext>
                </a:extLst>
              </p:cNvPr>
              <p:cNvSpPr txBox="1">
                <a:spLocks noRot="1" noChangeAspect="1" noMove="1" noResize="1" noEditPoints="1" noAdjustHandles="1" noChangeArrowheads="1" noChangeShapeType="1" noTextEdit="1"/>
              </p:cNvSpPr>
              <p:nvPr/>
            </p:nvSpPr>
            <p:spPr>
              <a:xfrm>
                <a:off x="9042591" y="4707834"/>
                <a:ext cx="379530" cy="369332"/>
              </a:xfrm>
              <a:prstGeom prst="rect">
                <a:avLst/>
              </a:prstGeom>
              <a:blipFill>
                <a:blip r:embed="rId6"/>
                <a:stretch>
                  <a:fillRect b="-10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D7AEE19-BEBF-31A1-80F0-4A72A1EC7924}"/>
              </a:ext>
            </a:extLst>
          </p:cNvPr>
          <p:cNvSpPr>
            <a:spLocks noGrp="1"/>
          </p:cNvSpPr>
          <p:nvPr>
            <p:ph type="ftr" sz="quarter" idx="11"/>
          </p:nvPr>
        </p:nvSpPr>
        <p:spPr/>
        <p:txBody>
          <a:bodyPr/>
          <a:lstStyle/>
          <a:p>
            <a:r>
              <a:rPr lang="en-US"/>
              <a:t>Revolution of Technology for Translation and Localisation in the AI Era (Sai-cheong Siu, 7 November 2024)</a:t>
            </a:r>
          </a:p>
        </p:txBody>
      </p:sp>
    </p:spTree>
    <p:extLst>
      <p:ext uri="{BB962C8B-B14F-4D97-AF65-F5344CB8AC3E}">
        <p14:creationId xmlns:p14="http://schemas.microsoft.com/office/powerpoint/2010/main" val="164644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P spid="32" grpId="0" animBg="1"/>
      <p:bldP spid="33" grpId="0" animBg="1"/>
      <p:bldP spid="34" grpId="0" animBg="1"/>
      <p:bldP spid="35" grpId="0" animBg="1"/>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DC84-7326-58D7-BFFB-46927E05C40D}"/>
              </a:ext>
            </a:extLst>
          </p:cNvPr>
          <p:cNvSpPr>
            <a:spLocks noGrp="1"/>
          </p:cNvSpPr>
          <p:nvPr>
            <p:ph type="title"/>
          </p:nvPr>
        </p:nvSpPr>
        <p:spPr/>
        <p:txBody>
          <a:bodyPr/>
          <a:lstStyle/>
          <a:p>
            <a:r>
              <a:rPr lang="en-US" dirty="0"/>
              <a:t>Formally, we have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60E6C-9AAE-F6F9-0EC2-4D37B03E7930}"/>
                  </a:ext>
                </a:extLst>
              </p:cNvPr>
              <p:cNvSpPr>
                <a:spLocks noGrp="1"/>
              </p:cNvSpPr>
              <p:nvPr>
                <p:ph type="body" idx="1"/>
              </p:nvPr>
            </p:nvSpPr>
            <p:spPr/>
            <p:txBody>
              <a:bodyPr/>
              <a:lstStyle/>
              <a:p>
                <a:pPr marL="0" indent="0">
                  <a:buNone/>
                </a:pPr>
                <a:r>
                  <a:rPr lang="en-US" dirty="0"/>
                  <a:t>Neural Machine Translation</a:t>
                </a:r>
              </a:p>
              <a:p>
                <a:pPr marL="0" indent="0" algn="ctr">
                  <a:buNone/>
                </a:pP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rPr>
                          <m:t>𝒙</m:t>
                        </m:r>
                      </m:e>
                    </m:d>
                    <m:r>
                      <a:rPr lang="en-US" sz="2400" b="1" i="1" smtClean="0">
                        <a:latin typeface="Cambria Math" panose="02040503050406030204" pitchFamily="18" charset="0"/>
                      </a:rPr>
                      <m:t>=</m:t>
                    </m:r>
                  </m:oMath>
                </a14:m>
                <a:r>
                  <a:rPr lang="en-US" sz="2400" dirty="0"/>
                  <a:t> </a:t>
                </a:r>
                <a14:m>
                  <m:oMath xmlns:m="http://schemas.openxmlformats.org/officeDocument/2006/math">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𝒚</m:t>
                            </m:r>
                          </m:e>
                          <m:sub>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𝒕</m:t>
                            </m:r>
                          </m:sub>
                        </m:sSub>
                        <m:r>
                          <a:rPr lang="en-US" sz="2400" i="1">
                            <a:latin typeface="Cambria Math" panose="02040503050406030204" pitchFamily="18" charset="0"/>
                            <a:ea typeface="Cambria Math" panose="02040503050406030204" pitchFamily="18" charset="0"/>
                          </a:rPr>
                          <m:t>)</m:t>
                        </m:r>
                      </m:e>
                    </m:nary>
                  </m:oMath>
                </a14:m>
                <a:endParaRPr lang="en-US" dirty="0"/>
              </a:p>
              <a:p>
                <a:endParaRPr lang="en-US" dirty="0"/>
              </a:p>
              <a:p>
                <a:pPr marL="0" indent="0">
                  <a:buNone/>
                </a:pPr>
                <a:r>
                  <a:rPr lang="en-US" dirty="0"/>
                  <a:t>Decoder-based Large Language Models</a:t>
                </a:r>
              </a:p>
              <a:p>
                <a:pPr marL="0" indent="0" algn="ctr">
                  <a:buNone/>
                </a:pP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1" smtClean="0">
                            <a:latin typeface="Cambria Math" panose="02040503050406030204" pitchFamily="18" charset="0"/>
                            <a:ea typeface="Cambria Math" panose="02040503050406030204" pitchFamily="18" charset="0"/>
                          </a:rPr>
                          <m:t>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e>
                    </m:d>
                    <m:r>
                      <a:rPr lang="en-US" sz="2400" b="1" i="1" smtClean="0">
                        <a:latin typeface="Cambria Math" panose="02040503050406030204" pitchFamily="18" charset="0"/>
                      </a:rPr>
                      <m:t>=</m:t>
                    </m:r>
                  </m:oMath>
                </a14:m>
                <a:r>
                  <a:rPr lang="en-US" sz="2400" dirty="0"/>
                  <a:t> </a:t>
                </a:r>
                <a14:m>
                  <m:oMath xmlns:m="http://schemas.openxmlformats.org/officeDocument/2006/math">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𝒎</m:t>
                        </m:r>
                        <m:r>
                          <a:rPr lang="en-US" sz="2400"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𝒙</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𝒚</m:t>
                            </m:r>
                          </m:e>
                          <m:sub>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𝒕</m:t>
                            </m:r>
                          </m:sub>
                        </m:sSub>
                        <m:r>
                          <a:rPr lang="en-US" sz="2400" i="1">
                            <a:latin typeface="Cambria Math" panose="02040503050406030204" pitchFamily="18" charset="0"/>
                            <a:ea typeface="Cambria Math" panose="02040503050406030204" pitchFamily="18" charset="0"/>
                          </a:rPr>
                          <m:t>)</m:t>
                        </m:r>
                      </m:e>
                    </m:nary>
                  </m:oMath>
                </a14:m>
                <a:endParaRPr lang="en-US" dirty="0"/>
              </a:p>
            </p:txBody>
          </p:sp>
        </mc:Choice>
        <mc:Fallback xmlns="">
          <p:sp>
            <p:nvSpPr>
              <p:cNvPr id="3" name="Content Placeholder 2">
                <a:extLst>
                  <a:ext uri="{FF2B5EF4-FFF2-40B4-BE49-F238E27FC236}">
                    <a16:creationId xmlns:a16="http://schemas.microsoft.com/office/drawing/2014/main" id="{04560E6C-9AAE-F6F9-0EC2-4D37B03E7930}"/>
                  </a:ext>
                </a:extLst>
              </p:cNvPr>
              <p:cNvSpPr>
                <a:spLocks noGrp="1" noRot="1" noChangeAspect="1" noMove="1" noResize="1" noEditPoints="1" noAdjustHandles="1" noChangeArrowheads="1" noChangeShapeType="1" noTextEdit="1"/>
              </p:cNvSpPr>
              <p:nvPr>
                <p:ph idx="1"/>
              </p:nvPr>
            </p:nvSpPr>
            <p:spPr>
              <a:blipFill>
                <a:blip r:embed="rId2"/>
                <a:stretch>
                  <a:fillRect l="-1382" t="-28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E277287-64E3-90F5-60BB-C101FF24AA8B}"/>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110585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358-A048-0BAF-05D8-9D593FC2CF46}"/>
              </a:ext>
            </a:extLst>
          </p:cNvPr>
          <p:cNvSpPr>
            <a:spLocks noGrp="1"/>
          </p:cNvSpPr>
          <p:nvPr>
            <p:ph type="ctrTitle"/>
          </p:nvPr>
        </p:nvSpPr>
        <p:spPr/>
        <p:txBody>
          <a:bodyPr>
            <a:normAutofit/>
          </a:bodyPr>
          <a:lstStyle/>
          <a:p>
            <a:r>
              <a:rPr lang="en-US" dirty="0"/>
              <a:t>AI in Specialized Translation</a:t>
            </a:r>
          </a:p>
        </p:txBody>
      </p:sp>
      <p:sp>
        <p:nvSpPr>
          <p:cNvPr id="3" name="Subtitle 2">
            <a:extLst>
              <a:ext uri="{FF2B5EF4-FFF2-40B4-BE49-F238E27FC236}">
                <a16:creationId xmlns:a16="http://schemas.microsoft.com/office/drawing/2014/main" id="{DCFC588B-BF20-617D-F593-67F7A7214F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4967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358-A048-0BAF-05D8-9D593FC2CF46}"/>
              </a:ext>
            </a:extLst>
          </p:cNvPr>
          <p:cNvSpPr>
            <a:spLocks noGrp="1"/>
          </p:cNvSpPr>
          <p:nvPr>
            <p:ph type="ctrTitle"/>
          </p:nvPr>
        </p:nvSpPr>
        <p:spPr/>
        <p:txBody>
          <a:bodyPr>
            <a:normAutofit fontScale="90000"/>
          </a:bodyPr>
          <a:lstStyle/>
          <a:p>
            <a:r>
              <a:rPr lang="en-US" dirty="0"/>
              <a:t>Case Study 1: Translation of </a:t>
            </a:r>
            <a:br>
              <a:rPr lang="en-US" dirty="0"/>
            </a:br>
            <a:r>
              <a:rPr lang="en-US" dirty="0"/>
              <a:t>Financial Documents</a:t>
            </a:r>
          </a:p>
        </p:txBody>
      </p:sp>
      <p:sp>
        <p:nvSpPr>
          <p:cNvPr id="3" name="Subtitle 2">
            <a:extLst>
              <a:ext uri="{FF2B5EF4-FFF2-40B4-BE49-F238E27FC236}">
                <a16:creationId xmlns:a16="http://schemas.microsoft.com/office/drawing/2014/main" id="{DCFC588B-BF20-617D-F593-67F7A7214F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005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BBCE-BEFD-159E-1F3A-A41EB47191F5}"/>
              </a:ext>
            </a:extLst>
          </p:cNvPr>
          <p:cNvSpPr>
            <a:spLocks noGrp="1"/>
          </p:cNvSpPr>
          <p:nvPr>
            <p:ph type="title"/>
          </p:nvPr>
        </p:nvSpPr>
        <p:spPr/>
        <p:txBody>
          <a:bodyPr/>
          <a:lstStyle/>
          <a:p>
            <a:r>
              <a:rPr lang="en-US" dirty="0"/>
              <a:t>Acknowledgements</a:t>
            </a:r>
          </a:p>
        </p:txBody>
      </p:sp>
      <p:sp>
        <p:nvSpPr>
          <p:cNvPr id="3" name="Text Placeholder 2">
            <a:extLst>
              <a:ext uri="{FF2B5EF4-FFF2-40B4-BE49-F238E27FC236}">
                <a16:creationId xmlns:a16="http://schemas.microsoft.com/office/drawing/2014/main" id="{51067088-906F-B91B-DB6F-4B4B73E1333B}"/>
              </a:ext>
            </a:extLst>
          </p:cNvPr>
          <p:cNvSpPr>
            <a:spLocks noGrp="1"/>
          </p:cNvSpPr>
          <p:nvPr>
            <p:ph type="body" idx="1"/>
          </p:nvPr>
        </p:nvSpPr>
        <p:spPr/>
        <p:txBody>
          <a:bodyPr>
            <a:normAutofit fontScale="92500" lnSpcReduction="20000"/>
          </a:bodyPr>
          <a:lstStyle/>
          <a:p>
            <a:pPr>
              <a:lnSpc>
                <a:spcPct val="110000"/>
              </a:lnSpc>
            </a:pPr>
            <a:r>
              <a:rPr lang="en-US" dirty="0">
                <a:latin typeface="+mn-lt"/>
              </a:rPr>
              <a:t>Funding Support: </a:t>
            </a:r>
            <a:r>
              <a:rPr lang="en-HK" dirty="0">
                <a:effectLst/>
                <a:latin typeface="+mn-lt"/>
                <a:ea typeface="PMingLiU" panose="02020500000000000000" pitchFamily="18" charset="-120"/>
              </a:rPr>
              <a:t>The work described in this talk is partially supported by the following:</a:t>
            </a:r>
          </a:p>
          <a:p>
            <a:pPr lvl="1" algn="just">
              <a:lnSpc>
                <a:spcPct val="110000"/>
              </a:lnSpc>
              <a:spcBef>
                <a:spcPts val="600"/>
              </a:spcBef>
            </a:pPr>
            <a:r>
              <a:rPr lang="en-HK" sz="2400" dirty="0">
                <a:latin typeface="+mn-lt"/>
              </a:rPr>
              <a:t>a grant from the Innovation and Technology Commission (Project No. ITF/238/17);</a:t>
            </a:r>
            <a:endParaRPr lang="en-HK" sz="2400" dirty="0">
              <a:effectLst/>
              <a:latin typeface="+mn-lt"/>
              <a:ea typeface="PMingLiU" panose="02020500000000000000" pitchFamily="18" charset="-120"/>
            </a:endParaRPr>
          </a:p>
          <a:p>
            <a:pPr lvl="1" algn="just">
              <a:lnSpc>
                <a:spcPct val="110000"/>
              </a:lnSpc>
              <a:spcBef>
                <a:spcPts val="600"/>
              </a:spcBef>
            </a:pPr>
            <a:r>
              <a:rPr lang="en-HK" sz="2400" dirty="0">
                <a:effectLst/>
                <a:latin typeface="+mn-lt"/>
                <a:ea typeface="PMingLiU" panose="02020500000000000000" pitchFamily="18" charset="-120"/>
              </a:rPr>
              <a:t>a grant from the Research Grants Council of the Hong Kong Special Administrative Region, China (Project No. UGC/FDS14/H16/18);</a:t>
            </a:r>
          </a:p>
          <a:p>
            <a:pPr lvl="1" algn="just">
              <a:lnSpc>
                <a:spcPct val="110000"/>
              </a:lnSpc>
              <a:spcBef>
                <a:spcPts val="600"/>
              </a:spcBef>
            </a:pPr>
            <a:r>
              <a:rPr lang="en-HK" sz="2400" dirty="0">
                <a:latin typeface="+mn-lt"/>
              </a:rPr>
              <a:t>a grant from the Research Grants Council of the Hong Kong Special Administrative Region, China (Project No. UGC/IDS(R)14/23).</a:t>
            </a:r>
            <a:endParaRPr lang="en-HK" sz="2400" dirty="0">
              <a:effectLst/>
              <a:latin typeface="+mn-lt"/>
              <a:ea typeface="Times New Roman" panose="02020603050405020304" pitchFamily="18" charset="0"/>
            </a:endParaRPr>
          </a:p>
        </p:txBody>
      </p:sp>
      <p:sp>
        <p:nvSpPr>
          <p:cNvPr id="4" name="Footer Placeholder 3">
            <a:extLst>
              <a:ext uri="{FF2B5EF4-FFF2-40B4-BE49-F238E27FC236}">
                <a16:creationId xmlns:a16="http://schemas.microsoft.com/office/drawing/2014/main" id="{26F28629-A5D7-DC4A-4053-B6294D065D75}"/>
              </a:ext>
            </a:extLst>
          </p:cNvPr>
          <p:cNvSpPr>
            <a:spLocks noGrp="1"/>
          </p:cNvSpPr>
          <p:nvPr>
            <p:ph type="ftr" idx="11"/>
          </p:nvPr>
        </p:nvSpPr>
        <p:spPr/>
        <p:txBody>
          <a:bodyPr/>
          <a:lstStyle/>
          <a:p>
            <a:r>
              <a:rPr lang="en-HK"/>
              <a:t>Revolution of Technology for Translation and Localisation in the AI Era (Sai-cheong Siu, 7 November 2024)</a:t>
            </a:r>
            <a:endParaRPr lang="en-HK" dirty="0"/>
          </a:p>
        </p:txBody>
      </p:sp>
    </p:spTree>
    <p:extLst>
      <p:ext uri="{BB962C8B-B14F-4D97-AF65-F5344CB8AC3E}">
        <p14:creationId xmlns:p14="http://schemas.microsoft.com/office/powerpoint/2010/main" val="2348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8" name="Google Shape;488;p9"/>
          <p:cNvSpPr txBox="1">
            <a:spLocks noGrp="1"/>
          </p:cNvSpPr>
          <p:nvPr>
            <p:ph type="title"/>
          </p:nvPr>
        </p:nvSpPr>
        <p:spPr>
          <a:xfrm>
            <a:off x="565150" y="2485898"/>
            <a:ext cx="3608387" cy="339547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000"/>
              <a:buFont typeface="Arial"/>
              <a:buNone/>
            </a:pPr>
            <a:r>
              <a:rPr lang="en-US"/>
              <a:t>Role of financial translation in HK’s economy</a:t>
            </a:r>
            <a:endParaRPr/>
          </a:p>
        </p:txBody>
      </p:sp>
      <p:sp>
        <p:nvSpPr>
          <p:cNvPr id="515" name="Google Shape;515;p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dirty="0"/>
          </a:p>
        </p:txBody>
      </p:sp>
      <p:grpSp>
        <p:nvGrpSpPr>
          <p:cNvPr id="489" name="Google Shape;489;p9"/>
          <p:cNvGrpSpPr/>
          <p:nvPr/>
        </p:nvGrpSpPr>
        <p:grpSpPr>
          <a:xfrm>
            <a:off x="10290315" y="0"/>
            <a:ext cx="1901686" cy="4677439"/>
            <a:chOff x="10290315" y="0"/>
            <a:chExt cx="1901686" cy="4677439"/>
          </a:xfrm>
        </p:grpSpPr>
        <p:sp>
          <p:nvSpPr>
            <p:cNvPr id="490" name="Google Shape;490;p9"/>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9"/>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2" name="Google Shape;492;p9"/>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3" name="Google Shape;493;p9"/>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cxnSp>
        <p:nvCxnSpPr>
          <p:cNvPr id="494" name="Google Shape;494;p9"/>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grpSp>
        <p:nvGrpSpPr>
          <p:cNvPr id="495" name="Google Shape;495;p9"/>
          <p:cNvGrpSpPr/>
          <p:nvPr/>
        </p:nvGrpSpPr>
        <p:grpSpPr>
          <a:xfrm>
            <a:off x="5423711" y="1638592"/>
            <a:ext cx="6030000" cy="4119261"/>
            <a:chOff x="143133" y="478959"/>
            <a:chExt cx="6030000" cy="4119261"/>
          </a:xfrm>
        </p:grpSpPr>
        <p:sp>
          <p:nvSpPr>
            <p:cNvPr id="496" name="Google Shape;496;p9"/>
            <p:cNvSpPr/>
            <p:nvPr/>
          </p:nvSpPr>
          <p:spPr>
            <a:xfrm>
              <a:off x="638133" y="478959"/>
              <a:ext cx="810000" cy="81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143133" y="1593589"/>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txBox="1"/>
            <p:nvPr/>
          </p:nvSpPr>
          <p:spPr>
            <a:xfrm>
              <a:off x="143133" y="1593589"/>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b="0" i="0" u="none" strike="noStrike" cap="none">
                  <a:solidFill>
                    <a:schemeClr val="dk1"/>
                  </a:solidFill>
                  <a:latin typeface="Arial"/>
                  <a:ea typeface="Arial"/>
                  <a:cs typeface="Arial"/>
                  <a:sym typeface="Arial"/>
                </a:rPr>
                <a:t>Banking</a:t>
              </a:r>
              <a:endParaRPr sz="2300" b="0" i="0" u="none" strike="noStrike" cap="none">
                <a:solidFill>
                  <a:schemeClr val="dk1"/>
                </a:solidFill>
                <a:latin typeface="Arial"/>
                <a:ea typeface="Arial"/>
                <a:cs typeface="Arial"/>
                <a:sym typeface="Arial"/>
              </a:endParaRPr>
            </a:p>
          </p:txBody>
        </p:sp>
        <p:sp>
          <p:nvSpPr>
            <p:cNvPr id="499" name="Google Shape;499;p9"/>
            <p:cNvSpPr/>
            <p:nvPr/>
          </p:nvSpPr>
          <p:spPr>
            <a:xfrm>
              <a:off x="2753133" y="478959"/>
              <a:ext cx="810000" cy="810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2258133" y="1593589"/>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txBox="1"/>
            <p:nvPr/>
          </p:nvSpPr>
          <p:spPr>
            <a:xfrm>
              <a:off x="2258133" y="1593589"/>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b="0" i="0" u="none" strike="noStrike" cap="none">
                  <a:solidFill>
                    <a:schemeClr val="dk1"/>
                  </a:solidFill>
                  <a:latin typeface="Arial"/>
                  <a:ea typeface="Arial"/>
                  <a:cs typeface="Arial"/>
                  <a:sym typeface="Arial"/>
                </a:rPr>
                <a:t>Investment management</a:t>
              </a:r>
              <a:endParaRPr sz="2300" b="0" i="0" u="none" strike="noStrike" cap="none">
                <a:solidFill>
                  <a:schemeClr val="dk1"/>
                </a:solidFill>
                <a:latin typeface="Arial"/>
                <a:ea typeface="Arial"/>
                <a:cs typeface="Arial"/>
                <a:sym typeface="Arial"/>
              </a:endParaRPr>
            </a:p>
          </p:txBody>
        </p:sp>
        <p:sp>
          <p:nvSpPr>
            <p:cNvPr id="502" name="Google Shape;502;p9"/>
            <p:cNvSpPr/>
            <p:nvPr/>
          </p:nvSpPr>
          <p:spPr>
            <a:xfrm>
              <a:off x="4868133" y="478959"/>
              <a:ext cx="810000" cy="81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4373133" y="1593589"/>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txBox="1"/>
            <p:nvPr/>
          </p:nvSpPr>
          <p:spPr>
            <a:xfrm>
              <a:off x="4373133" y="1593589"/>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b="0" i="0" u="none" strike="noStrike" cap="none">
                  <a:solidFill>
                    <a:schemeClr val="dk1"/>
                  </a:solidFill>
                  <a:latin typeface="Arial"/>
                  <a:ea typeface="Arial"/>
                  <a:cs typeface="Arial"/>
                  <a:sym typeface="Arial"/>
                </a:rPr>
                <a:t>Insurance</a:t>
              </a:r>
              <a:endParaRPr sz="2300" b="0" i="0" u="none" strike="noStrike" cap="none">
                <a:solidFill>
                  <a:schemeClr val="dk1"/>
                </a:solidFill>
                <a:latin typeface="Arial"/>
                <a:ea typeface="Arial"/>
                <a:cs typeface="Arial"/>
                <a:sym typeface="Arial"/>
              </a:endParaRPr>
            </a:p>
          </p:txBody>
        </p:sp>
        <p:sp>
          <p:nvSpPr>
            <p:cNvPr id="505" name="Google Shape;505;p9"/>
            <p:cNvSpPr/>
            <p:nvPr/>
          </p:nvSpPr>
          <p:spPr>
            <a:xfrm>
              <a:off x="638133" y="2763589"/>
              <a:ext cx="810000" cy="810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143133" y="3878220"/>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txBox="1"/>
            <p:nvPr/>
          </p:nvSpPr>
          <p:spPr>
            <a:xfrm>
              <a:off x="143133" y="3878220"/>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b="0" i="0" u="none" strike="noStrike" cap="none">
                  <a:solidFill>
                    <a:schemeClr val="dk1"/>
                  </a:solidFill>
                  <a:latin typeface="Arial"/>
                  <a:ea typeface="Arial"/>
                  <a:cs typeface="Arial"/>
                  <a:sym typeface="Arial"/>
                </a:rPr>
                <a:t>Real estate</a:t>
              </a:r>
              <a:endParaRPr sz="2300" b="0" i="0" u="none" strike="noStrike" cap="none">
                <a:solidFill>
                  <a:schemeClr val="dk1"/>
                </a:solidFill>
                <a:latin typeface="Arial"/>
                <a:ea typeface="Arial"/>
                <a:cs typeface="Arial"/>
                <a:sym typeface="Arial"/>
              </a:endParaRPr>
            </a:p>
          </p:txBody>
        </p:sp>
        <p:sp>
          <p:nvSpPr>
            <p:cNvPr id="508" name="Google Shape;508;p9"/>
            <p:cNvSpPr/>
            <p:nvPr/>
          </p:nvSpPr>
          <p:spPr>
            <a:xfrm>
              <a:off x="2753133" y="2763589"/>
              <a:ext cx="810000" cy="81000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2258133" y="3878220"/>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txBox="1"/>
            <p:nvPr/>
          </p:nvSpPr>
          <p:spPr>
            <a:xfrm>
              <a:off x="2258133" y="3878220"/>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b="0" i="0" u="none" strike="noStrike" cap="none">
                  <a:solidFill>
                    <a:schemeClr val="dk1"/>
                  </a:solidFill>
                  <a:latin typeface="Arial"/>
                  <a:ea typeface="Arial"/>
                  <a:cs typeface="Arial"/>
                  <a:sym typeface="Arial"/>
                </a:rPr>
                <a:t>Accounting and auditing</a:t>
              </a:r>
              <a:endParaRPr sz="2300" b="0" i="0" u="none" strike="noStrike" cap="none">
                <a:solidFill>
                  <a:schemeClr val="dk1"/>
                </a:solidFill>
                <a:latin typeface="Arial"/>
                <a:ea typeface="Arial"/>
                <a:cs typeface="Arial"/>
                <a:sym typeface="Arial"/>
              </a:endParaRPr>
            </a:p>
          </p:txBody>
        </p:sp>
        <p:sp>
          <p:nvSpPr>
            <p:cNvPr id="511" name="Google Shape;511;p9"/>
            <p:cNvSpPr/>
            <p:nvPr/>
          </p:nvSpPr>
          <p:spPr>
            <a:xfrm>
              <a:off x="4868133" y="2763589"/>
              <a:ext cx="810000" cy="81000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4373133" y="3878220"/>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txBox="1"/>
            <p:nvPr/>
          </p:nvSpPr>
          <p:spPr>
            <a:xfrm>
              <a:off x="4373133" y="3878220"/>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rial"/>
                <a:buNone/>
              </a:pPr>
              <a:r>
                <a:rPr lang="en-US" sz="2300" b="0" i="0" u="none" strike="noStrike" cap="none">
                  <a:solidFill>
                    <a:schemeClr val="dk1"/>
                  </a:solidFill>
                  <a:latin typeface="Arial"/>
                  <a:ea typeface="Arial"/>
                  <a:cs typeface="Arial"/>
                  <a:sym typeface="Arial"/>
                </a:rPr>
                <a:t>Legal services</a:t>
              </a:r>
              <a:endParaRPr sz="2300" b="0" i="0" u="none" strike="noStrike" cap="none">
                <a:solidFill>
                  <a:schemeClr val="dk1"/>
                </a:solidFill>
                <a:latin typeface="Arial"/>
                <a:ea typeface="Arial"/>
                <a:cs typeface="Arial"/>
                <a:sym typeface="Arial"/>
              </a:endParaRPr>
            </a:p>
          </p:txBody>
        </p:sp>
      </p:grpSp>
      <p:sp>
        <p:nvSpPr>
          <p:cNvPr id="514" name="Google Shape;514;p9"/>
          <p:cNvSpPr txBox="1"/>
          <p:nvPr/>
        </p:nvSpPr>
        <p:spPr>
          <a:xfrm>
            <a:off x="5388624" y="614595"/>
            <a:ext cx="6100174" cy="75713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Financial translation is integral to multiple sectors in HK’s vibrant economy.</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9"/>
        <p:cNvGrpSpPr/>
        <p:nvPr/>
      </p:nvGrpSpPr>
      <p:grpSpPr>
        <a:xfrm>
          <a:off x="0" y="0"/>
          <a:ext cx="0" cy="0"/>
          <a:chOff x="0" y="0"/>
          <a:chExt cx="0" cy="0"/>
        </a:xfrm>
      </p:grpSpPr>
      <p:sp>
        <p:nvSpPr>
          <p:cNvPr id="520" name="Google Shape;520;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521" name="Google Shape;521;p10"/>
          <p:cNvGrpSpPr/>
          <p:nvPr/>
        </p:nvGrpSpPr>
        <p:grpSpPr>
          <a:xfrm>
            <a:off x="10290315" y="0"/>
            <a:ext cx="1901686" cy="4677439"/>
            <a:chOff x="10290315" y="0"/>
            <a:chExt cx="1901686" cy="4677439"/>
          </a:xfrm>
        </p:grpSpPr>
        <p:sp>
          <p:nvSpPr>
            <p:cNvPr id="522" name="Google Shape;522;p10"/>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3" name="Google Shape;523;p10"/>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4" name="Google Shape;524;p10"/>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5" name="Google Shape;525;p10"/>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526" name="Google Shape;526;p10"/>
          <p:cNvSpPr txBox="1">
            <a:spLocks noGrp="1"/>
          </p:cNvSpPr>
          <p:nvPr>
            <p:ph type="title"/>
          </p:nvPr>
        </p:nvSpPr>
        <p:spPr>
          <a:xfrm>
            <a:off x="5224243" y="770890"/>
            <a:ext cx="6400999" cy="126898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a:t>Significance of financial translation in HK</a:t>
            </a:r>
            <a:endParaRPr/>
          </a:p>
        </p:txBody>
      </p:sp>
      <p:sp>
        <p:nvSpPr>
          <p:cNvPr id="550" name="Google Shape;550;p10"/>
          <p:cNvSpPr txBox="1">
            <a:spLocks noGrp="1"/>
          </p:cNvSpPr>
          <p:nvPr>
            <p:ph type="ftr" idx="11"/>
          </p:nvPr>
        </p:nvSpPr>
        <p:spPr>
          <a:xfrm>
            <a:off x="5224243" y="6107430"/>
            <a:ext cx="360820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527" name="Google Shape;527;p10"/>
          <p:cNvGrpSpPr/>
          <p:nvPr/>
        </p:nvGrpSpPr>
        <p:grpSpPr>
          <a:xfrm>
            <a:off x="5227193" y="2714352"/>
            <a:ext cx="6395098" cy="2492538"/>
            <a:chOff x="2950" y="554336"/>
            <a:chExt cx="6395098" cy="2492538"/>
          </a:xfrm>
        </p:grpSpPr>
        <p:sp>
          <p:nvSpPr>
            <p:cNvPr id="528" name="Google Shape;528;p10"/>
            <p:cNvSpPr/>
            <p:nvPr/>
          </p:nvSpPr>
          <p:spPr>
            <a:xfrm>
              <a:off x="2950" y="554336"/>
              <a:ext cx="494648" cy="494648"/>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2950" y="1156164"/>
              <a:ext cx="1413281" cy="4504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txBox="1"/>
            <p:nvPr/>
          </p:nvSpPr>
          <p:spPr>
            <a:xfrm>
              <a:off x="2950" y="1156164"/>
              <a:ext cx="1413281" cy="45048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Enhanced Communication</a:t>
              </a:r>
              <a:endParaRPr sz="1400" b="0" i="0" u="none" strike="noStrike" cap="none">
                <a:solidFill>
                  <a:schemeClr val="dk1"/>
                </a:solidFill>
                <a:latin typeface="Arial"/>
                <a:ea typeface="Arial"/>
                <a:cs typeface="Arial"/>
                <a:sym typeface="Arial"/>
              </a:endParaRPr>
            </a:p>
          </p:txBody>
        </p:sp>
        <p:sp>
          <p:nvSpPr>
            <p:cNvPr id="531" name="Google Shape;531;p10"/>
            <p:cNvSpPr/>
            <p:nvPr/>
          </p:nvSpPr>
          <p:spPr>
            <a:xfrm>
              <a:off x="2950" y="1656498"/>
              <a:ext cx="1413281" cy="13903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txBox="1"/>
            <p:nvPr/>
          </p:nvSpPr>
          <p:spPr>
            <a:xfrm>
              <a:off x="2950" y="1656498"/>
              <a:ext cx="1413281" cy="13903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Facilitates cross-language interactions among investors, clients, and stakeholders</a:t>
              </a:r>
              <a:endParaRPr sz="1100" b="0" i="0" u="none" strike="noStrike" cap="none">
                <a:solidFill>
                  <a:schemeClr val="dk1"/>
                </a:solidFill>
                <a:latin typeface="Arial"/>
                <a:ea typeface="Arial"/>
                <a:cs typeface="Arial"/>
                <a:sym typeface="Arial"/>
              </a:endParaRPr>
            </a:p>
          </p:txBody>
        </p:sp>
        <p:sp>
          <p:nvSpPr>
            <p:cNvPr id="533" name="Google Shape;533;p10"/>
            <p:cNvSpPr/>
            <p:nvPr/>
          </p:nvSpPr>
          <p:spPr>
            <a:xfrm>
              <a:off x="1663556" y="554336"/>
              <a:ext cx="494648" cy="494648"/>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1663556" y="1156164"/>
              <a:ext cx="1413281" cy="4504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txBox="1"/>
            <p:nvPr/>
          </p:nvSpPr>
          <p:spPr>
            <a:xfrm>
              <a:off x="1663556" y="1156164"/>
              <a:ext cx="1413281" cy="45048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Transparency</a:t>
              </a:r>
              <a:endParaRPr sz="1400" b="0" i="0" u="none" strike="noStrike" cap="none">
                <a:solidFill>
                  <a:schemeClr val="dk1"/>
                </a:solidFill>
                <a:latin typeface="Arial"/>
                <a:ea typeface="Arial"/>
                <a:cs typeface="Arial"/>
                <a:sym typeface="Arial"/>
              </a:endParaRPr>
            </a:p>
          </p:txBody>
        </p:sp>
        <p:sp>
          <p:nvSpPr>
            <p:cNvPr id="536" name="Google Shape;536;p10"/>
            <p:cNvSpPr/>
            <p:nvPr/>
          </p:nvSpPr>
          <p:spPr>
            <a:xfrm>
              <a:off x="1663556" y="1656498"/>
              <a:ext cx="1413281" cy="13903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txBox="1"/>
            <p:nvPr/>
          </p:nvSpPr>
          <p:spPr>
            <a:xfrm>
              <a:off x="1663556" y="1656498"/>
              <a:ext cx="1413281" cy="13903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Ensures accurate understanding of financial reports and contracts, fostering informed investment and trust in international transactions </a:t>
              </a:r>
              <a:endParaRPr sz="1100" b="0" i="0" u="none" strike="noStrike" cap="none">
                <a:solidFill>
                  <a:schemeClr val="dk1"/>
                </a:solidFill>
                <a:latin typeface="Arial"/>
                <a:ea typeface="Arial"/>
                <a:cs typeface="Arial"/>
                <a:sym typeface="Arial"/>
              </a:endParaRPr>
            </a:p>
          </p:txBody>
        </p:sp>
        <p:sp>
          <p:nvSpPr>
            <p:cNvPr id="538" name="Google Shape;538;p10"/>
            <p:cNvSpPr/>
            <p:nvPr/>
          </p:nvSpPr>
          <p:spPr>
            <a:xfrm>
              <a:off x="3324161" y="554336"/>
              <a:ext cx="494648" cy="494648"/>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3324161" y="1156164"/>
              <a:ext cx="1413281" cy="4504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txBox="1"/>
            <p:nvPr/>
          </p:nvSpPr>
          <p:spPr>
            <a:xfrm>
              <a:off x="3324161" y="1156164"/>
              <a:ext cx="1413281" cy="45048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Legal Compliance</a:t>
              </a:r>
              <a:endParaRPr sz="1400" b="0" i="0" u="none" strike="noStrike" cap="none">
                <a:solidFill>
                  <a:schemeClr val="dk1"/>
                </a:solidFill>
                <a:latin typeface="Arial"/>
                <a:ea typeface="Arial"/>
                <a:cs typeface="Arial"/>
                <a:sym typeface="Arial"/>
              </a:endParaRPr>
            </a:p>
          </p:txBody>
        </p:sp>
        <p:sp>
          <p:nvSpPr>
            <p:cNvPr id="541" name="Google Shape;541;p10"/>
            <p:cNvSpPr/>
            <p:nvPr/>
          </p:nvSpPr>
          <p:spPr>
            <a:xfrm>
              <a:off x="3324161" y="1656498"/>
              <a:ext cx="1413281" cy="13903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txBox="1"/>
            <p:nvPr/>
          </p:nvSpPr>
          <p:spPr>
            <a:xfrm>
              <a:off x="3324161" y="1656498"/>
              <a:ext cx="1413281" cy="13903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Aids in maintaining compliance with local and international financial laws, reducing legal risk</a:t>
              </a:r>
              <a:endParaRPr sz="1100" b="0" i="0" u="none" strike="noStrike" cap="none">
                <a:solidFill>
                  <a:schemeClr val="dk1"/>
                </a:solidFill>
                <a:latin typeface="Arial"/>
                <a:ea typeface="Arial"/>
                <a:cs typeface="Arial"/>
                <a:sym typeface="Arial"/>
              </a:endParaRPr>
            </a:p>
          </p:txBody>
        </p:sp>
        <p:sp>
          <p:nvSpPr>
            <p:cNvPr id="543" name="Google Shape;543;p10"/>
            <p:cNvSpPr/>
            <p:nvPr/>
          </p:nvSpPr>
          <p:spPr>
            <a:xfrm>
              <a:off x="4984767" y="554336"/>
              <a:ext cx="494648" cy="494648"/>
            </a:xfrm>
            <a:prstGeom prst="rect">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4984767" y="1156164"/>
              <a:ext cx="1413281" cy="4504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txBox="1"/>
            <p:nvPr/>
          </p:nvSpPr>
          <p:spPr>
            <a:xfrm>
              <a:off x="4984767" y="1156164"/>
              <a:ext cx="1413281" cy="45048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Global Market Reach</a:t>
              </a:r>
              <a:endParaRPr sz="1400" b="0" i="0" u="none" strike="noStrike" cap="none">
                <a:solidFill>
                  <a:schemeClr val="dk1"/>
                </a:solidFill>
                <a:latin typeface="Arial"/>
                <a:ea typeface="Arial"/>
                <a:cs typeface="Arial"/>
                <a:sym typeface="Arial"/>
              </a:endParaRPr>
            </a:p>
          </p:txBody>
        </p:sp>
        <p:sp>
          <p:nvSpPr>
            <p:cNvPr id="546" name="Google Shape;546;p10"/>
            <p:cNvSpPr/>
            <p:nvPr/>
          </p:nvSpPr>
          <p:spPr>
            <a:xfrm>
              <a:off x="4984767" y="1656498"/>
              <a:ext cx="1413281" cy="13903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txBox="1"/>
            <p:nvPr/>
          </p:nvSpPr>
          <p:spPr>
            <a:xfrm>
              <a:off x="4984767" y="1656498"/>
              <a:ext cx="1413281" cy="13903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Enables effective engagement with international clients, increasing potential for foreign investment</a:t>
              </a:r>
              <a:endParaRPr sz="1100" b="0" i="0" u="none" strike="noStrike" cap="none">
                <a:solidFill>
                  <a:schemeClr val="dk1"/>
                </a:solidFill>
                <a:latin typeface="Arial"/>
                <a:ea typeface="Arial"/>
                <a:cs typeface="Arial"/>
                <a:sym typeface="Arial"/>
              </a:endParaRPr>
            </a:p>
          </p:txBody>
        </p:sp>
      </p:grpSp>
      <p:pic>
        <p:nvPicPr>
          <p:cNvPr id="548" name="Google Shape;548;p10" descr="Magnifying glass showing decling performance"/>
          <p:cNvPicPr preferRelativeResize="0"/>
          <p:nvPr/>
        </p:nvPicPr>
        <p:blipFill rotWithShape="1">
          <a:blip r:embed="rId7">
            <a:alphaModFix/>
          </a:blip>
          <a:srcRect l="12053" r="42615" b="-2"/>
          <a:stretch/>
        </p:blipFill>
        <p:spPr>
          <a:xfrm>
            <a:off x="20" y="1"/>
            <a:ext cx="4657325" cy="6857999"/>
          </a:xfrm>
          <a:prstGeom prst="rect">
            <a:avLst/>
          </a:prstGeom>
          <a:noFill/>
          <a:ln>
            <a:noFill/>
          </a:ln>
        </p:spPr>
      </p:pic>
      <p:cxnSp>
        <p:nvCxnSpPr>
          <p:cNvPr id="549" name="Google Shape;549;p10"/>
          <p:cNvCxnSpPr/>
          <p:nvPr/>
        </p:nvCxnSpPr>
        <p:spPr>
          <a:xfrm>
            <a:off x="5224243" y="6087110"/>
            <a:ext cx="6400999"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sp>
        <p:nvSpPr>
          <p:cNvPr id="555" name="Google Shape;555;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6" name="Google Shape;556;p11"/>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dirty="0"/>
              <a:t>Key financial documents</a:t>
            </a:r>
            <a:endParaRPr dirty="0"/>
          </a:p>
        </p:txBody>
      </p:sp>
      <p:sp>
        <p:nvSpPr>
          <p:cNvPr id="589" name="Google Shape;589;p1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557" name="Google Shape;557;p11"/>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grpSp>
        <p:nvGrpSpPr>
          <p:cNvPr id="558" name="Google Shape;558;p11"/>
          <p:cNvGrpSpPr/>
          <p:nvPr/>
        </p:nvGrpSpPr>
        <p:grpSpPr>
          <a:xfrm>
            <a:off x="569077" y="2944819"/>
            <a:ext cx="11050488" cy="2694532"/>
            <a:chOff x="3927" y="447746"/>
            <a:chExt cx="11050488" cy="2694532"/>
          </a:xfrm>
        </p:grpSpPr>
        <p:sp>
          <p:nvSpPr>
            <p:cNvPr id="559" name="Google Shape;559;p11"/>
            <p:cNvSpPr/>
            <p:nvPr/>
          </p:nvSpPr>
          <p:spPr>
            <a:xfrm>
              <a:off x="526314" y="447746"/>
              <a:ext cx="562570" cy="56257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3927" y="1126181"/>
              <a:ext cx="1607343" cy="1027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txBox="1"/>
            <p:nvPr/>
          </p:nvSpPr>
          <p:spPr>
            <a:xfrm>
              <a:off x="3927" y="1126181"/>
              <a:ext cx="1607343" cy="10276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dirty="0">
                  <a:solidFill>
                    <a:schemeClr val="dk1"/>
                  </a:solidFill>
                  <a:latin typeface="Arial"/>
                  <a:ea typeface="Arial"/>
                  <a:cs typeface="Arial"/>
                  <a:sym typeface="Arial"/>
                </a:rPr>
                <a:t>1. Regulatory Documents</a:t>
              </a:r>
              <a:endParaRPr sz="1600" b="1" i="0" u="none" strike="noStrike" cap="none" dirty="0">
                <a:solidFill>
                  <a:schemeClr val="dk1"/>
                </a:solidFill>
                <a:latin typeface="Arial"/>
                <a:ea typeface="Arial"/>
                <a:cs typeface="Arial"/>
                <a:sym typeface="Arial"/>
              </a:endParaRPr>
            </a:p>
          </p:txBody>
        </p:sp>
        <p:sp>
          <p:nvSpPr>
            <p:cNvPr id="562" name="Google Shape;562;p11"/>
            <p:cNvSpPr/>
            <p:nvPr/>
          </p:nvSpPr>
          <p:spPr>
            <a:xfrm>
              <a:off x="3927" y="2207702"/>
              <a:ext cx="1607343" cy="934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txBox="1"/>
            <p:nvPr/>
          </p:nvSpPr>
          <p:spPr>
            <a:xfrm>
              <a:off x="3927" y="2207702"/>
              <a:ext cx="1607343" cy="93457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Mandatory filings for regulatory bodies (e.g., IPO prospectuses)</a:t>
              </a:r>
              <a:endParaRPr sz="1200" b="0" i="0" u="none" strike="noStrike" cap="none" dirty="0">
                <a:solidFill>
                  <a:schemeClr val="dk1"/>
                </a:solidFill>
                <a:latin typeface="Arial"/>
                <a:ea typeface="Arial"/>
                <a:cs typeface="Arial"/>
                <a:sym typeface="Arial"/>
              </a:endParaRPr>
            </a:p>
          </p:txBody>
        </p:sp>
        <p:sp>
          <p:nvSpPr>
            <p:cNvPr id="564" name="Google Shape;564;p11"/>
            <p:cNvSpPr/>
            <p:nvPr/>
          </p:nvSpPr>
          <p:spPr>
            <a:xfrm>
              <a:off x="2414943" y="447746"/>
              <a:ext cx="562570" cy="56257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1892556" y="1126181"/>
              <a:ext cx="1607343" cy="1027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txBox="1"/>
            <p:nvPr/>
          </p:nvSpPr>
          <p:spPr>
            <a:xfrm>
              <a:off x="1892556" y="1126181"/>
              <a:ext cx="1607343" cy="10276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 Company Annual Reports</a:t>
              </a:r>
              <a:endParaRPr sz="1600" b="1" i="0" u="none" strike="noStrike" cap="none">
                <a:solidFill>
                  <a:schemeClr val="dk1"/>
                </a:solidFill>
                <a:latin typeface="Arial"/>
                <a:ea typeface="Arial"/>
                <a:cs typeface="Arial"/>
                <a:sym typeface="Arial"/>
              </a:endParaRPr>
            </a:p>
          </p:txBody>
        </p:sp>
        <p:sp>
          <p:nvSpPr>
            <p:cNvPr id="567" name="Google Shape;567;p11"/>
            <p:cNvSpPr/>
            <p:nvPr/>
          </p:nvSpPr>
          <p:spPr>
            <a:xfrm>
              <a:off x="1892556" y="2207702"/>
              <a:ext cx="1607343" cy="934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txBox="1"/>
            <p:nvPr/>
          </p:nvSpPr>
          <p:spPr>
            <a:xfrm>
              <a:off x="1892556" y="2207702"/>
              <a:ext cx="1607343" cy="93457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Detailed annual overviews of company’s performance and activities</a:t>
              </a:r>
              <a:endParaRPr sz="1200" b="0" i="0" u="none" strike="noStrike" cap="none">
                <a:solidFill>
                  <a:schemeClr val="dk1"/>
                </a:solidFill>
                <a:latin typeface="Arial"/>
                <a:ea typeface="Arial"/>
                <a:cs typeface="Arial"/>
                <a:sym typeface="Arial"/>
              </a:endParaRPr>
            </a:p>
          </p:txBody>
        </p:sp>
        <p:sp>
          <p:nvSpPr>
            <p:cNvPr id="569" name="Google Shape;569;p11"/>
            <p:cNvSpPr/>
            <p:nvPr/>
          </p:nvSpPr>
          <p:spPr>
            <a:xfrm>
              <a:off x="4303572" y="447746"/>
              <a:ext cx="562570" cy="56257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781185" y="1126181"/>
              <a:ext cx="1607343" cy="1027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txBox="1"/>
            <p:nvPr/>
          </p:nvSpPr>
          <p:spPr>
            <a:xfrm>
              <a:off x="3781185" y="1126181"/>
              <a:ext cx="1607343" cy="10276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3. Corporate Announcements and Circulars</a:t>
              </a:r>
              <a:endParaRPr sz="1400" b="1" i="0" u="none" strike="noStrike" cap="none">
                <a:solidFill>
                  <a:schemeClr val="dk1"/>
                </a:solidFill>
                <a:latin typeface="Arial"/>
                <a:ea typeface="Arial"/>
                <a:cs typeface="Arial"/>
                <a:sym typeface="Arial"/>
              </a:endParaRPr>
            </a:p>
          </p:txBody>
        </p:sp>
        <p:sp>
          <p:nvSpPr>
            <p:cNvPr id="572" name="Google Shape;572;p11"/>
            <p:cNvSpPr/>
            <p:nvPr/>
          </p:nvSpPr>
          <p:spPr>
            <a:xfrm>
              <a:off x="3781185" y="2207702"/>
              <a:ext cx="1607343" cy="934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txBox="1"/>
            <p:nvPr/>
          </p:nvSpPr>
          <p:spPr>
            <a:xfrm>
              <a:off x="3781185" y="2207702"/>
              <a:ext cx="1607343" cy="93457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Important updates and news for stakeholders (e.g., major corporate decisions)</a:t>
              </a:r>
              <a:endParaRPr sz="1200" b="0" i="0" u="none" strike="noStrike" cap="none">
                <a:solidFill>
                  <a:schemeClr val="dk1"/>
                </a:solidFill>
                <a:latin typeface="Arial"/>
                <a:ea typeface="Arial"/>
                <a:cs typeface="Arial"/>
                <a:sym typeface="Arial"/>
              </a:endParaRPr>
            </a:p>
          </p:txBody>
        </p:sp>
        <p:sp>
          <p:nvSpPr>
            <p:cNvPr id="574" name="Google Shape;574;p11"/>
            <p:cNvSpPr/>
            <p:nvPr/>
          </p:nvSpPr>
          <p:spPr>
            <a:xfrm>
              <a:off x="6192201" y="447746"/>
              <a:ext cx="562570" cy="56257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5669814" y="1126181"/>
              <a:ext cx="1607343" cy="1027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txBox="1"/>
            <p:nvPr/>
          </p:nvSpPr>
          <p:spPr>
            <a:xfrm>
              <a:off x="5669814" y="1126181"/>
              <a:ext cx="1607343" cy="10276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4. Market Insights &amp; Financial News</a:t>
              </a:r>
              <a:endParaRPr sz="1600" b="1" i="0" u="none" strike="noStrike" cap="none">
                <a:solidFill>
                  <a:schemeClr val="dk1"/>
                </a:solidFill>
                <a:latin typeface="Arial"/>
                <a:ea typeface="Arial"/>
                <a:cs typeface="Arial"/>
                <a:sym typeface="Arial"/>
              </a:endParaRPr>
            </a:p>
          </p:txBody>
        </p:sp>
        <p:sp>
          <p:nvSpPr>
            <p:cNvPr id="577" name="Google Shape;577;p11"/>
            <p:cNvSpPr/>
            <p:nvPr/>
          </p:nvSpPr>
          <p:spPr>
            <a:xfrm>
              <a:off x="5669814" y="2207702"/>
              <a:ext cx="1607343" cy="934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txBox="1"/>
            <p:nvPr/>
          </p:nvSpPr>
          <p:spPr>
            <a:xfrm>
              <a:off x="5669814" y="2207702"/>
              <a:ext cx="1607343" cy="93457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Investment analyses and financial news articles</a:t>
              </a:r>
              <a:endParaRPr sz="1200" b="0" i="0" u="none" strike="noStrike" cap="none">
                <a:solidFill>
                  <a:schemeClr val="dk1"/>
                </a:solidFill>
                <a:latin typeface="Arial"/>
                <a:ea typeface="Arial"/>
                <a:cs typeface="Arial"/>
                <a:sym typeface="Arial"/>
              </a:endParaRPr>
            </a:p>
          </p:txBody>
        </p:sp>
        <p:sp>
          <p:nvSpPr>
            <p:cNvPr id="579" name="Google Shape;579;p11"/>
            <p:cNvSpPr/>
            <p:nvPr/>
          </p:nvSpPr>
          <p:spPr>
            <a:xfrm>
              <a:off x="8080830" y="447746"/>
              <a:ext cx="562570" cy="56257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7558443" y="1126181"/>
              <a:ext cx="1607343" cy="1027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txBox="1"/>
            <p:nvPr/>
          </p:nvSpPr>
          <p:spPr>
            <a:xfrm>
              <a:off x="7558443" y="1126181"/>
              <a:ext cx="1607343" cy="10276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5. Financial Product Marketing Materials</a:t>
              </a:r>
              <a:endParaRPr sz="1600" b="1" i="0" u="none" strike="noStrike" cap="none">
                <a:solidFill>
                  <a:schemeClr val="dk1"/>
                </a:solidFill>
                <a:latin typeface="Arial"/>
                <a:ea typeface="Arial"/>
                <a:cs typeface="Arial"/>
                <a:sym typeface="Arial"/>
              </a:endParaRPr>
            </a:p>
          </p:txBody>
        </p:sp>
        <p:sp>
          <p:nvSpPr>
            <p:cNvPr id="582" name="Google Shape;582;p11"/>
            <p:cNvSpPr/>
            <p:nvPr/>
          </p:nvSpPr>
          <p:spPr>
            <a:xfrm>
              <a:off x="7558443" y="2207702"/>
              <a:ext cx="1607343" cy="934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txBox="1"/>
            <p:nvPr/>
          </p:nvSpPr>
          <p:spPr>
            <a:xfrm>
              <a:off x="7558443" y="2207702"/>
              <a:ext cx="1607343" cy="93457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Promotional content for financial products (e.g., product brochures, newsletters, websites)</a:t>
              </a:r>
              <a:endParaRPr sz="1200" b="0" i="0" u="none" strike="noStrike" cap="none" dirty="0">
                <a:solidFill>
                  <a:schemeClr val="dk1"/>
                </a:solidFill>
                <a:latin typeface="Arial"/>
                <a:ea typeface="Arial"/>
                <a:cs typeface="Arial"/>
                <a:sym typeface="Arial"/>
              </a:endParaRPr>
            </a:p>
          </p:txBody>
        </p:sp>
        <p:sp>
          <p:nvSpPr>
            <p:cNvPr id="584" name="Google Shape;584;p11"/>
            <p:cNvSpPr/>
            <p:nvPr/>
          </p:nvSpPr>
          <p:spPr>
            <a:xfrm>
              <a:off x="9969459" y="447746"/>
              <a:ext cx="562570" cy="56257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9447072" y="1126181"/>
              <a:ext cx="1607343" cy="1027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txBox="1"/>
            <p:nvPr/>
          </p:nvSpPr>
          <p:spPr>
            <a:xfrm>
              <a:off x="9447072" y="1126181"/>
              <a:ext cx="1607343" cy="102762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dirty="0">
                  <a:solidFill>
                    <a:schemeClr val="dk1"/>
                  </a:solidFill>
                  <a:latin typeface="Arial"/>
                  <a:ea typeface="Arial"/>
                  <a:cs typeface="Arial"/>
                  <a:sym typeface="Arial"/>
                </a:rPr>
                <a:t>6. Legal and Contractual Documents</a:t>
              </a:r>
              <a:endParaRPr sz="1600" b="1" i="0" u="none" strike="noStrike" cap="none" dirty="0">
                <a:solidFill>
                  <a:schemeClr val="dk1"/>
                </a:solidFill>
                <a:latin typeface="Arial"/>
                <a:ea typeface="Arial"/>
                <a:cs typeface="Arial"/>
                <a:sym typeface="Arial"/>
              </a:endParaRPr>
            </a:p>
          </p:txBody>
        </p:sp>
        <p:sp>
          <p:nvSpPr>
            <p:cNvPr id="587" name="Google Shape;587;p11"/>
            <p:cNvSpPr/>
            <p:nvPr/>
          </p:nvSpPr>
          <p:spPr>
            <a:xfrm>
              <a:off x="9447072" y="2207702"/>
              <a:ext cx="1607343" cy="934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txBox="1"/>
            <p:nvPr/>
          </p:nvSpPr>
          <p:spPr>
            <a:xfrm>
              <a:off x="9447072" y="2207702"/>
              <a:ext cx="1607343" cy="93457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Legal agreements, contracts, terms and conditions, and disclaimers in financial operations</a:t>
              </a:r>
              <a:endParaRPr sz="1200" b="0" i="0" u="none" strike="noStrike" cap="none">
                <a:solidFill>
                  <a:schemeClr val="dk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3"/>
        <p:cNvGrpSpPr/>
        <p:nvPr/>
      </p:nvGrpSpPr>
      <p:grpSpPr>
        <a:xfrm>
          <a:off x="0" y="0"/>
          <a:ext cx="0" cy="0"/>
          <a:chOff x="0" y="0"/>
          <a:chExt cx="0" cy="0"/>
        </a:xfrm>
      </p:grpSpPr>
      <p:sp>
        <p:nvSpPr>
          <p:cNvPr id="594" name="Google Shape;594;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5" name="Google Shape;595;p1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a:t>Challenges of financial translation</a:t>
            </a:r>
            <a:endParaRPr/>
          </a:p>
        </p:txBody>
      </p:sp>
      <p:sp>
        <p:nvSpPr>
          <p:cNvPr id="622" name="Google Shape;622;p1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596" name="Google Shape;596;p12"/>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grpSp>
        <p:nvGrpSpPr>
          <p:cNvPr id="597" name="Google Shape;597;p12"/>
          <p:cNvGrpSpPr/>
          <p:nvPr/>
        </p:nvGrpSpPr>
        <p:grpSpPr>
          <a:xfrm>
            <a:off x="650855" y="2859767"/>
            <a:ext cx="10660804" cy="2485010"/>
            <a:chOff x="311833" y="630135"/>
            <a:chExt cx="10660804" cy="2485010"/>
          </a:xfrm>
        </p:grpSpPr>
        <p:sp>
          <p:nvSpPr>
            <p:cNvPr id="598" name="Google Shape;598;p12"/>
            <p:cNvSpPr/>
            <p:nvPr/>
          </p:nvSpPr>
          <p:spPr>
            <a:xfrm>
              <a:off x="311833" y="630135"/>
              <a:ext cx="924156" cy="924156"/>
            </a:xfrm>
            <a:prstGeom prst="ellipse">
              <a:avLst/>
            </a:prstGeom>
            <a:solidFill>
              <a:srgbClr val="50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2"/>
            <p:cNvSpPr/>
            <p:nvPr/>
          </p:nvSpPr>
          <p:spPr>
            <a:xfrm>
              <a:off x="505906" y="824207"/>
              <a:ext cx="536010" cy="53601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2"/>
            <p:cNvSpPr/>
            <p:nvPr/>
          </p:nvSpPr>
          <p:spPr>
            <a:xfrm>
              <a:off x="1434023" y="630135"/>
              <a:ext cx="2178368" cy="92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2"/>
            <p:cNvSpPr txBox="1"/>
            <p:nvPr/>
          </p:nvSpPr>
          <p:spPr>
            <a:xfrm>
              <a:off x="1434023" y="630135"/>
              <a:ext cx="2178368" cy="92415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Terminology</a:t>
              </a:r>
              <a:endParaRPr sz="1600" b="0" i="0" u="none" strike="noStrike" cap="none">
                <a:solidFill>
                  <a:schemeClr val="dk1"/>
                </a:solidFill>
                <a:latin typeface="Arial"/>
                <a:ea typeface="Arial"/>
                <a:cs typeface="Arial"/>
                <a:sym typeface="Arial"/>
              </a:endParaRPr>
            </a:p>
            <a:p>
              <a:pPr marL="0" marR="0" lvl="0" indent="0" algn="l" rtl="0">
                <a:lnSpc>
                  <a:spcPct val="90000"/>
                </a:lnSpc>
                <a:spcBef>
                  <a:spcPts val="56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Ensuring accurate translation of industry jargon</a:t>
              </a:r>
              <a:endParaRPr sz="1600" b="0" i="0" u="none" strike="noStrike" cap="none">
                <a:solidFill>
                  <a:schemeClr val="dk1"/>
                </a:solidFill>
                <a:latin typeface="Arial"/>
                <a:ea typeface="Arial"/>
                <a:cs typeface="Arial"/>
                <a:sym typeface="Arial"/>
              </a:endParaRPr>
            </a:p>
          </p:txBody>
        </p:sp>
        <p:sp>
          <p:nvSpPr>
            <p:cNvPr id="602" name="Google Shape;602;p12"/>
            <p:cNvSpPr/>
            <p:nvPr/>
          </p:nvSpPr>
          <p:spPr>
            <a:xfrm>
              <a:off x="3991956" y="630135"/>
              <a:ext cx="924156" cy="924156"/>
            </a:xfrm>
            <a:prstGeom prst="ellipse">
              <a:avLst/>
            </a:prstGeom>
            <a:solidFill>
              <a:srgbClr val="4C7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2"/>
            <p:cNvSpPr/>
            <p:nvPr/>
          </p:nvSpPr>
          <p:spPr>
            <a:xfrm>
              <a:off x="4186029" y="824207"/>
              <a:ext cx="536010" cy="53601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2"/>
            <p:cNvSpPr/>
            <p:nvPr/>
          </p:nvSpPr>
          <p:spPr>
            <a:xfrm>
              <a:off x="5114146" y="630135"/>
              <a:ext cx="2178368" cy="92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2"/>
            <p:cNvSpPr txBox="1"/>
            <p:nvPr/>
          </p:nvSpPr>
          <p:spPr>
            <a:xfrm>
              <a:off x="5114146" y="630135"/>
              <a:ext cx="2178368" cy="92415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Domain Knowledge</a:t>
              </a:r>
              <a:endParaRPr/>
            </a:p>
            <a:p>
              <a:pPr marL="0" marR="0" lvl="0" indent="0" algn="l" rtl="0">
                <a:lnSpc>
                  <a:spcPct val="90000"/>
                </a:lnSpc>
                <a:spcBef>
                  <a:spcPts val="56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Mastering diverse financial domains</a:t>
              </a:r>
              <a:endParaRPr sz="1600" b="0" i="0" u="none" strike="noStrike" cap="none">
                <a:solidFill>
                  <a:schemeClr val="dk1"/>
                </a:solidFill>
                <a:latin typeface="Arial"/>
                <a:ea typeface="Arial"/>
                <a:cs typeface="Arial"/>
                <a:sym typeface="Arial"/>
              </a:endParaRPr>
            </a:p>
          </p:txBody>
        </p:sp>
        <p:sp>
          <p:nvSpPr>
            <p:cNvPr id="606" name="Google Shape;606;p12"/>
            <p:cNvSpPr/>
            <p:nvPr/>
          </p:nvSpPr>
          <p:spPr>
            <a:xfrm>
              <a:off x="7672079" y="630135"/>
              <a:ext cx="924156" cy="924156"/>
            </a:xfrm>
            <a:prstGeom prst="ellipse">
              <a:avLst/>
            </a:prstGeom>
            <a:solidFill>
              <a:srgbClr val="399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2"/>
            <p:cNvSpPr/>
            <p:nvPr/>
          </p:nvSpPr>
          <p:spPr>
            <a:xfrm>
              <a:off x="7866152" y="824207"/>
              <a:ext cx="536010" cy="53601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2"/>
            <p:cNvSpPr/>
            <p:nvPr/>
          </p:nvSpPr>
          <p:spPr>
            <a:xfrm>
              <a:off x="8794269" y="630135"/>
              <a:ext cx="2178368" cy="92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2"/>
            <p:cNvSpPr txBox="1"/>
            <p:nvPr/>
          </p:nvSpPr>
          <p:spPr>
            <a:xfrm>
              <a:off x="8794269" y="630135"/>
              <a:ext cx="2178368" cy="92415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Compliance &amp; Accuracy</a:t>
              </a:r>
              <a:endParaRPr/>
            </a:p>
            <a:p>
              <a:pPr marL="0" marR="0" lvl="0" indent="0" algn="l" rtl="0">
                <a:lnSpc>
                  <a:spcPct val="90000"/>
                </a:lnSpc>
                <a:spcBef>
                  <a:spcPts val="56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Familiarizing with regulations to ensure precision</a:t>
              </a:r>
              <a:endParaRPr sz="1600" b="0" i="0" u="none" strike="noStrike" cap="none">
                <a:solidFill>
                  <a:schemeClr val="dk1"/>
                </a:solidFill>
                <a:latin typeface="Arial"/>
                <a:ea typeface="Arial"/>
                <a:cs typeface="Arial"/>
                <a:sym typeface="Arial"/>
              </a:endParaRPr>
            </a:p>
          </p:txBody>
        </p:sp>
        <p:sp>
          <p:nvSpPr>
            <p:cNvPr id="610" name="Google Shape;610;p12"/>
            <p:cNvSpPr/>
            <p:nvPr/>
          </p:nvSpPr>
          <p:spPr>
            <a:xfrm>
              <a:off x="311833" y="2190989"/>
              <a:ext cx="924156" cy="92415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2"/>
            <p:cNvSpPr/>
            <p:nvPr/>
          </p:nvSpPr>
          <p:spPr>
            <a:xfrm>
              <a:off x="505906" y="2385062"/>
              <a:ext cx="536010" cy="53601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2"/>
            <p:cNvSpPr/>
            <p:nvPr/>
          </p:nvSpPr>
          <p:spPr>
            <a:xfrm>
              <a:off x="1434023" y="2190989"/>
              <a:ext cx="2178368" cy="92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2"/>
            <p:cNvSpPr txBox="1"/>
            <p:nvPr/>
          </p:nvSpPr>
          <p:spPr>
            <a:xfrm>
              <a:off x="1434023" y="2190989"/>
              <a:ext cx="2178368" cy="92415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Confidentiality</a:t>
              </a:r>
              <a:endParaRPr/>
            </a:p>
            <a:p>
              <a:pPr marL="0" marR="0" lvl="0" indent="0" algn="l" rtl="0">
                <a:lnSpc>
                  <a:spcPct val="90000"/>
                </a:lnSpc>
                <a:spcBef>
                  <a:spcPts val="56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Protecting sensitive information</a:t>
              </a:r>
              <a:endParaRPr sz="1600" b="0" i="0" u="none" strike="noStrike" cap="none">
                <a:solidFill>
                  <a:schemeClr val="dk1"/>
                </a:solidFill>
                <a:latin typeface="Arial"/>
                <a:ea typeface="Arial"/>
                <a:cs typeface="Arial"/>
                <a:sym typeface="Arial"/>
              </a:endParaRPr>
            </a:p>
          </p:txBody>
        </p:sp>
        <p:sp>
          <p:nvSpPr>
            <p:cNvPr id="614" name="Google Shape;614;p12"/>
            <p:cNvSpPr/>
            <p:nvPr/>
          </p:nvSpPr>
          <p:spPr>
            <a:xfrm>
              <a:off x="3991956" y="2190989"/>
              <a:ext cx="924156" cy="924156"/>
            </a:xfrm>
            <a:prstGeom prst="ellipse">
              <a:avLst/>
            </a:prstGeom>
            <a:solidFill>
              <a:srgbClr val="39B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2"/>
            <p:cNvSpPr/>
            <p:nvPr/>
          </p:nvSpPr>
          <p:spPr>
            <a:xfrm>
              <a:off x="4186029" y="2385062"/>
              <a:ext cx="536010" cy="53601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2"/>
            <p:cNvSpPr/>
            <p:nvPr/>
          </p:nvSpPr>
          <p:spPr>
            <a:xfrm>
              <a:off x="5114146" y="2190989"/>
              <a:ext cx="2178368" cy="92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2"/>
            <p:cNvSpPr txBox="1"/>
            <p:nvPr/>
          </p:nvSpPr>
          <p:spPr>
            <a:xfrm>
              <a:off x="5114146" y="2190989"/>
              <a:ext cx="2178368" cy="92415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Time Constraints</a:t>
              </a:r>
              <a:endParaRPr/>
            </a:p>
            <a:p>
              <a:pPr marL="0" marR="0" lvl="0" indent="0" algn="l" rtl="0">
                <a:lnSpc>
                  <a:spcPct val="90000"/>
                </a:lnSpc>
                <a:spcBef>
                  <a:spcPts val="56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Managing speed and accuracy</a:t>
              </a:r>
              <a:endParaRPr sz="1600" b="0" i="0" u="none" strike="noStrike" cap="none">
                <a:solidFill>
                  <a:schemeClr val="dk1"/>
                </a:solidFill>
                <a:latin typeface="Arial"/>
                <a:ea typeface="Arial"/>
                <a:cs typeface="Arial"/>
                <a:sym typeface="Arial"/>
              </a:endParaRPr>
            </a:p>
          </p:txBody>
        </p:sp>
        <p:sp>
          <p:nvSpPr>
            <p:cNvPr id="618" name="Google Shape;618;p12"/>
            <p:cNvSpPr/>
            <p:nvPr/>
          </p:nvSpPr>
          <p:spPr>
            <a:xfrm>
              <a:off x="7672079" y="2190989"/>
              <a:ext cx="924156" cy="924156"/>
            </a:xfrm>
            <a:prstGeom prst="ellipse">
              <a:avLst/>
            </a:prstGeom>
            <a:solidFill>
              <a:srgbClr val="50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2"/>
            <p:cNvSpPr/>
            <p:nvPr/>
          </p:nvSpPr>
          <p:spPr>
            <a:xfrm>
              <a:off x="7866152" y="2385062"/>
              <a:ext cx="536010" cy="53601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2"/>
            <p:cNvSpPr/>
            <p:nvPr/>
          </p:nvSpPr>
          <p:spPr>
            <a:xfrm>
              <a:off x="8794269" y="2190989"/>
              <a:ext cx="2178368" cy="924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2"/>
            <p:cNvSpPr txBox="1"/>
            <p:nvPr/>
          </p:nvSpPr>
          <p:spPr>
            <a:xfrm>
              <a:off x="8794269" y="2190989"/>
              <a:ext cx="2178368" cy="92415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Dynamic Source Text</a:t>
              </a:r>
              <a:endParaRPr/>
            </a:p>
            <a:p>
              <a:pPr marL="0" marR="0" lvl="0" indent="0" algn="l" rtl="0">
                <a:lnSpc>
                  <a:spcPct val="90000"/>
                </a:lnSpc>
                <a:spcBef>
                  <a:spcPts val="56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Translating updated or non-finalized text while maintaining format</a:t>
              </a:r>
              <a:endParaRPr sz="1600" b="0" i="0" u="none" strike="noStrike" cap="none">
                <a:solidFill>
                  <a:schemeClr val="dk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2"/>
        <p:cNvGrpSpPr/>
        <p:nvPr/>
      </p:nvGrpSpPr>
      <p:grpSpPr>
        <a:xfrm>
          <a:off x="0" y="0"/>
          <a:ext cx="0" cy="0"/>
          <a:chOff x="0" y="0"/>
          <a:chExt cx="0" cy="0"/>
        </a:xfrm>
      </p:grpSpPr>
      <p:sp>
        <p:nvSpPr>
          <p:cNvPr id="653" name="Google Shape;653;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1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a:t>Current tools for financial translators</a:t>
            </a:r>
            <a:endParaRPr/>
          </a:p>
        </p:txBody>
      </p:sp>
      <p:sp>
        <p:nvSpPr>
          <p:cNvPr id="671" name="Google Shape;671;p1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655" name="Google Shape;655;p14"/>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grpSp>
        <p:nvGrpSpPr>
          <p:cNvPr id="656" name="Google Shape;656;p14"/>
          <p:cNvGrpSpPr/>
          <p:nvPr/>
        </p:nvGrpSpPr>
        <p:grpSpPr>
          <a:xfrm>
            <a:off x="970564" y="2580577"/>
            <a:ext cx="10243781" cy="3096956"/>
            <a:chOff x="3002" y="83503"/>
            <a:chExt cx="10243781" cy="3096956"/>
          </a:xfrm>
        </p:grpSpPr>
        <p:sp>
          <p:nvSpPr>
            <p:cNvPr id="657" name="Google Shape;657;p14"/>
            <p:cNvSpPr/>
            <p:nvPr/>
          </p:nvSpPr>
          <p:spPr>
            <a:xfrm>
              <a:off x="3002" y="83503"/>
              <a:ext cx="2382274" cy="1429364"/>
            </a:xfrm>
            <a:prstGeom prst="rect">
              <a:avLst/>
            </a:prstGeom>
            <a:solidFill>
              <a:srgbClr val="5046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txBox="1"/>
            <p:nvPr/>
          </p:nvSpPr>
          <p:spPr>
            <a:xfrm>
              <a:off x="3002" y="83503"/>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Specialized dictionaries</a:t>
              </a:r>
              <a:endParaRPr sz="2800" b="0" i="0" u="none" strike="noStrike" cap="none">
                <a:solidFill>
                  <a:schemeClr val="lt1"/>
                </a:solidFill>
                <a:latin typeface="Arial"/>
                <a:ea typeface="Arial"/>
                <a:cs typeface="Arial"/>
                <a:sym typeface="Arial"/>
              </a:endParaRPr>
            </a:p>
          </p:txBody>
        </p:sp>
        <p:sp>
          <p:nvSpPr>
            <p:cNvPr id="659" name="Google Shape;659;p14"/>
            <p:cNvSpPr/>
            <p:nvPr/>
          </p:nvSpPr>
          <p:spPr>
            <a:xfrm>
              <a:off x="2623505" y="83503"/>
              <a:ext cx="2382274" cy="1429364"/>
            </a:xfrm>
            <a:prstGeom prst="rect">
              <a:avLst/>
            </a:prstGeom>
            <a:solidFill>
              <a:srgbClr val="4C72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txBox="1"/>
            <p:nvPr/>
          </p:nvSpPr>
          <p:spPr>
            <a:xfrm>
              <a:off x="2623505" y="83503"/>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Electronic databases</a:t>
              </a:r>
              <a:endParaRPr sz="2800" b="0" i="0" u="none" strike="noStrike" cap="none">
                <a:solidFill>
                  <a:schemeClr val="lt1"/>
                </a:solidFill>
                <a:latin typeface="Arial"/>
                <a:ea typeface="Arial"/>
                <a:cs typeface="Arial"/>
                <a:sym typeface="Arial"/>
              </a:endParaRPr>
            </a:p>
          </p:txBody>
        </p:sp>
        <p:sp>
          <p:nvSpPr>
            <p:cNvPr id="661" name="Google Shape;661;p14"/>
            <p:cNvSpPr/>
            <p:nvPr/>
          </p:nvSpPr>
          <p:spPr>
            <a:xfrm>
              <a:off x="5244007" y="83503"/>
              <a:ext cx="2382274" cy="1429364"/>
            </a:xfrm>
            <a:prstGeom prst="rect">
              <a:avLst/>
            </a:prstGeom>
            <a:solidFill>
              <a:srgbClr val="3992B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txBox="1"/>
            <p:nvPr/>
          </p:nvSpPr>
          <p:spPr>
            <a:xfrm>
              <a:off x="5244007" y="83503"/>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Machine translation</a:t>
              </a:r>
              <a:endParaRPr sz="2800" b="0" i="0" u="none" strike="noStrike" cap="none">
                <a:solidFill>
                  <a:schemeClr val="lt1"/>
                </a:solidFill>
                <a:latin typeface="Arial"/>
                <a:ea typeface="Arial"/>
                <a:cs typeface="Arial"/>
                <a:sym typeface="Arial"/>
              </a:endParaRPr>
            </a:p>
          </p:txBody>
        </p:sp>
        <p:sp>
          <p:nvSpPr>
            <p:cNvPr id="663" name="Google Shape;663;p14"/>
            <p:cNvSpPr/>
            <p:nvPr/>
          </p:nvSpPr>
          <p:spPr>
            <a:xfrm>
              <a:off x="7864509" y="83503"/>
              <a:ext cx="2382274" cy="1429364"/>
            </a:xfrm>
            <a:prstGeom prst="rect">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txBox="1"/>
            <p:nvPr/>
          </p:nvSpPr>
          <p:spPr>
            <a:xfrm>
              <a:off x="7864509" y="83503"/>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Document comparison tools</a:t>
              </a:r>
              <a:endParaRPr sz="2800" b="0" i="0" u="none" strike="noStrike" cap="none">
                <a:solidFill>
                  <a:schemeClr val="lt1"/>
                </a:solidFill>
                <a:latin typeface="Arial"/>
                <a:ea typeface="Arial"/>
                <a:cs typeface="Arial"/>
                <a:sym typeface="Arial"/>
              </a:endParaRPr>
            </a:p>
          </p:txBody>
        </p:sp>
        <p:sp>
          <p:nvSpPr>
            <p:cNvPr id="665" name="Google Shape;665;p14"/>
            <p:cNvSpPr/>
            <p:nvPr/>
          </p:nvSpPr>
          <p:spPr>
            <a:xfrm>
              <a:off x="1313253" y="1751095"/>
              <a:ext cx="2382274" cy="1429364"/>
            </a:xfrm>
            <a:prstGeom prst="rect">
              <a:avLst/>
            </a:prstGeom>
            <a:solidFill>
              <a:srgbClr val="39B06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txBox="1"/>
            <p:nvPr/>
          </p:nvSpPr>
          <p:spPr>
            <a:xfrm>
              <a:off x="1313253" y="1751095"/>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Translation memories</a:t>
              </a:r>
              <a:endParaRPr sz="2800" b="0" i="0" u="none" strike="noStrike" cap="none">
                <a:solidFill>
                  <a:schemeClr val="lt1"/>
                </a:solidFill>
                <a:latin typeface="Arial"/>
                <a:ea typeface="Arial"/>
                <a:cs typeface="Arial"/>
                <a:sym typeface="Arial"/>
              </a:endParaRPr>
            </a:p>
          </p:txBody>
        </p:sp>
        <p:sp>
          <p:nvSpPr>
            <p:cNvPr id="667" name="Google Shape;667;p14"/>
            <p:cNvSpPr/>
            <p:nvPr/>
          </p:nvSpPr>
          <p:spPr>
            <a:xfrm>
              <a:off x="3933756" y="1751095"/>
              <a:ext cx="2382274" cy="1429364"/>
            </a:xfrm>
            <a:prstGeom prst="rect">
              <a:avLst/>
            </a:prstGeom>
            <a:solidFill>
              <a:srgbClr val="5046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txBox="1"/>
            <p:nvPr/>
          </p:nvSpPr>
          <p:spPr>
            <a:xfrm>
              <a:off x="3933756" y="1751095"/>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Terminology databases</a:t>
              </a:r>
              <a:endParaRPr sz="2800" b="0" i="0" u="none" strike="noStrike" cap="none">
                <a:solidFill>
                  <a:schemeClr val="lt1"/>
                </a:solidFill>
                <a:latin typeface="Arial"/>
                <a:ea typeface="Arial"/>
                <a:cs typeface="Arial"/>
                <a:sym typeface="Arial"/>
              </a:endParaRPr>
            </a:p>
          </p:txBody>
        </p:sp>
        <p:sp>
          <p:nvSpPr>
            <p:cNvPr id="669" name="Google Shape;669;p14"/>
            <p:cNvSpPr/>
            <p:nvPr/>
          </p:nvSpPr>
          <p:spPr>
            <a:xfrm>
              <a:off x="6554258" y="1751095"/>
              <a:ext cx="2382274" cy="1429364"/>
            </a:xfrm>
            <a:prstGeom prst="rect">
              <a:avLst/>
            </a:prstGeom>
            <a:solidFill>
              <a:srgbClr val="4C72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txBox="1"/>
            <p:nvPr/>
          </p:nvSpPr>
          <p:spPr>
            <a:xfrm>
              <a:off x="6554258" y="1751095"/>
              <a:ext cx="2382274" cy="1429364"/>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Arial"/>
                  <a:ea typeface="Arial"/>
                  <a:cs typeface="Arial"/>
                  <a:sym typeface="Arial"/>
                </a:rPr>
                <a:t>Quality assurance tools</a:t>
              </a:r>
              <a:endParaRPr sz="2800" b="0" i="0" u="none" strike="noStrike" cap="none">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6"/>
        <p:cNvGrpSpPr/>
        <p:nvPr/>
      </p:nvGrpSpPr>
      <p:grpSpPr>
        <a:xfrm>
          <a:off x="0" y="0"/>
          <a:ext cx="0" cy="0"/>
          <a:chOff x="0" y="0"/>
          <a:chExt cx="0" cy="0"/>
        </a:xfrm>
      </p:grpSpPr>
      <p:sp>
        <p:nvSpPr>
          <p:cNvPr id="1237" name="Google Shape;1237;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8" name="Google Shape;1238;p38"/>
          <p:cNvSpPr txBox="1">
            <a:spLocks noGrp="1"/>
          </p:cNvSpPr>
          <p:nvPr>
            <p:ph type="title"/>
          </p:nvPr>
        </p:nvSpPr>
        <p:spPr>
          <a:xfrm>
            <a:off x="565150" y="770890"/>
            <a:ext cx="5018677" cy="126898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a:t>Platform 1: Term Extractor</a:t>
            </a:r>
            <a:endParaRPr/>
          </a:p>
        </p:txBody>
      </p:sp>
      <p:sp>
        <p:nvSpPr>
          <p:cNvPr id="1239" name="Google Shape;1239;p38"/>
          <p:cNvSpPr txBox="1">
            <a:spLocks noGrp="1"/>
          </p:cNvSpPr>
          <p:nvPr>
            <p:ph type="body" idx="1"/>
          </p:nvPr>
        </p:nvSpPr>
        <p:spPr>
          <a:xfrm>
            <a:off x="565150" y="2160016"/>
            <a:ext cx="5018677" cy="36012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b="1"/>
              <a:t>Objective: </a:t>
            </a:r>
            <a:r>
              <a:rPr lang="en-US" sz="2200"/>
              <a:t>Our primary goal is to accurately and efficiently extract relevant terms from bilingual documents, thereby achieving </a:t>
            </a:r>
            <a:r>
              <a:rPr lang="en-US" sz="2200" b="1">
                <a:solidFill>
                  <a:schemeClr val="accent1"/>
                </a:solidFill>
              </a:rPr>
              <a:t>AI-assisted term extraction and termbase building</a:t>
            </a:r>
            <a:r>
              <a:rPr lang="en-US" sz="2200"/>
              <a:t>.</a:t>
            </a:r>
            <a:endParaRPr/>
          </a:p>
          <a:p>
            <a:pPr marL="228600" lvl="0" indent="-228600" algn="l" rtl="0">
              <a:lnSpc>
                <a:spcPct val="90000"/>
              </a:lnSpc>
              <a:spcBef>
                <a:spcPts val="900"/>
              </a:spcBef>
              <a:spcAft>
                <a:spcPts val="0"/>
              </a:spcAft>
              <a:buClr>
                <a:schemeClr val="dk1"/>
              </a:buClr>
              <a:buSzPts val="2200"/>
              <a:buChar char="•"/>
            </a:pPr>
            <a:r>
              <a:rPr lang="en-US" sz="2200" b="1"/>
              <a:t>Translation Enhancement: </a:t>
            </a:r>
            <a:r>
              <a:rPr lang="en-US" sz="2200"/>
              <a:t>Our system aims to enhance overall translation quality by improving the consistency, accuracy, and efficiency of term translation.</a:t>
            </a:r>
            <a:endParaRPr/>
          </a:p>
        </p:txBody>
      </p:sp>
      <p:sp>
        <p:nvSpPr>
          <p:cNvPr id="1250" name="Google Shape;1250;p3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1240" name="Google Shape;1240;p38"/>
          <p:cNvCxnSpPr/>
          <p:nvPr/>
        </p:nvCxnSpPr>
        <p:spPr>
          <a:xfrm>
            <a:off x="565150" y="6087110"/>
            <a:ext cx="5018677" cy="0"/>
          </a:xfrm>
          <a:prstGeom prst="straightConnector1">
            <a:avLst/>
          </a:prstGeom>
          <a:noFill/>
          <a:ln w="12700" cap="flat" cmpd="sng">
            <a:solidFill>
              <a:srgbClr val="A5A5A5"/>
            </a:solidFill>
            <a:prstDash val="solid"/>
            <a:miter lim="800000"/>
            <a:headEnd type="none" w="sm" len="sm"/>
            <a:tailEnd type="none" w="sm" len="sm"/>
          </a:ln>
        </p:spPr>
      </p:cxnSp>
      <p:grpSp>
        <p:nvGrpSpPr>
          <p:cNvPr id="1241" name="Google Shape;1241;p38"/>
          <p:cNvGrpSpPr/>
          <p:nvPr/>
        </p:nvGrpSpPr>
        <p:grpSpPr>
          <a:xfrm>
            <a:off x="10290314" y="0"/>
            <a:ext cx="1901687" cy="6858000"/>
            <a:chOff x="10290314" y="0"/>
            <a:chExt cx="1901687" cy="6858000"/>
          </a:xfrm>
        </p:grpSpPr>
        <p:sp>
          <p:nvSpPr>
            <p:cNvPr id="1242" name="Google Shape;1242;p38"/>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3" name="Google Shape;1243;p38"/>
            <p:cNvSpPr/>
            <p:nvPr/>
          </p:nvSpPr>
          <p:spPr>
            <a:xfrm>
              <a:off x="11653180" y="6295093"/>
              <a:ext cx="538821" cy="562907"/>
            </a:xfrm>
            <a:custGeom>
              <a:avLst/>
              <a:gdLst/>
              <a:ahLst/>
              <a:cxnLst/>
              <a:rect l="l" t="t" r="r" b="b"/>
              <a:pathLst>
                <a:path w="538821" h="562907" extrusionOk="0">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38"/>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38"/>
            <p:cNvSpPr/>
            <p:nvPr/>
          </p:nvSpPr>
          <p:spPr>
            <a:xfrm>
              <a:off x="11653180" y="2180552"/>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38"/>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38"/>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38"/>
            <p:cNvSpPr/>
            <p:nvPr/>
          </p:nvSpPr>
          <p:spPr>
            <a:xfrm>
              <a:off x="10290314"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249" name="Google Shape;1249;p38" descr="Close-up of a printed circuit board"/>
          <p:cNvPicPr preferRelativeResize="0"/>
          <p:nvPr/>
        </p:nvPicPr>
        <p:blipFill rotWithShape="1">
          <a:blip r:embed="rId3">
            <a:alphaModFix/>
          </a:blip>
          <a:srcRect l="16699" r="16698"/>
          <a:stretch/>
        </p:blipFill>
        <p:spPr>
          <a:xfrm>
            <a:off x="6230213" y="768334"/>
            <a:ext cx="5318776" cy="5318776"/>
          </a:xfrm>
          <a:custGeom>
            <a:avLst/>
            <a:gdLst/>
            <a:ahLst/>
            <a:cxnLst/>
            <a:rect l="l" t="t" r="r" b="b"/>
            <a:pathLst>
              <a:path w="5768526" h="5768526" extrusionOk="0">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3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Conventional methods</a:t>
            </a:r>
            <a:endParaRPr/>
          </a:p>
        </p:txBody>
      </p:sp>
      <p:sp>
        <p:nvSpPr>
          <p:cNvPr id="1276" name="Google Shape;1276;p3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
        <p:nvSpPr>
          <p:cNvPr id="1256" name="Google Shape;1256;p39"/>
          <p:cNvSpPr txBox="1"/>
          <p:nvPr/>
        </p:nvSpPr>
        <p:spPr>
          <a:xfrm>
            <a:off x="786199" y="1775936"/>
            <a:ext cx="2314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Linguistic methods</a:t>
            </a:r>
            <a:endParaRPr/>
          </a:p>
        </p:txBody>
      </p:sp>
      <p:pic>
        <p:nvPicPr>
          <p:cNvPr id="1257" name="Google Shape;1257;p39" descr="Decision chart with solid fill"/>
          <p:cNvPicPr preferRelativeResize="0"/>
          <p:nvPr/>
        </p:nvPicPr>
        <p:blipFill rotWithShape="1">
          <a:blip r:embed="rId3">
            <a:alphaModFix/>
          </a:blip>
          <a:srcRect/>
          <a:stretch/>
        </p:blipFill>
        <p:spPr>
          <a:xfrm>
            <a:off x="1406663" y="2145268"/>
            <a:ext cx="914400" cy="914400"/>
          </a:xfrm>
          <a:prstGeom prst="rect">
            <a:avLst/>
          </a:prstGeom>
          <a:noFill/>
          <a:ln>
            <a:noFill/>
          </a:ln>
        </p:spPr>
      </p:pic>
      <p:sp>
        <p:nvSpPr>
          <p:cNvPr id="1258" name="Google Shape;1258;p39"/>
          <p:cNvSpPr txBox="1"/>
          <p:nvPr/>
        </p:nvSpPr>
        <p:spPr>
          <a:xfrm>
            <a:off x="596350" y="3059668"/>
            <a:ext cx="259742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Grammar and syntax rules; POS tagging</a:t>
            </a:r>
            <a:endParaRPr/>
          </a:p>
        </p:txBody>
      </p:sp>
      <p:sp>
        <p:nvSpPr>
          <p:cNvPr id="1259" name="Google Shape;1259;p39"/>
          <p:cNvSpPr txBox="1"/>
          <p:nvPr/>
        </p:nvSpPr>
        <p:spPr>
          <a:xfrm>
            <a:off x="737661" y="3974068"/>
            <a:ext cx="23633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Statistical methods</a:t>
            </a:r>
            <a:endParaRPr/>
          </a:p>
        </p:txBody>
      </p:sp>
      <p:pic>
        <p:nvPicPr>
          <p:cNvPr id="1260" name="Google Shape;1260;p39" descr="Bar chart with solid fill"/>
          <p:cNvPicPr preferRelativeResize="0"/>
          <p:nvPr/>
        </p:nvPicPr>
        <p:blipFill rotWithShape="1">
          <a:blip r:embed="rId4">
            <a:alphaModFix/>
          </a:blip>
          <a:srcRect/>
          <a:stretch/>
        </p:blipFill>
        <p:spPr>
          <a:xfrm>
            <a:off x="1406663" y="4343400"/>
            <a:ext cx="914400" cy="914400"/>
          </a:xfrm>
          <a:prstGeom prst="rect">
            <a:avLst/>
          </a:prstGeom>
          <a:noFill/>
          <a:ln>
            <a:noFill/>
          </a:ln>
        </p:spPr>
      </p:pic>
      <p:sp>
        <p:nvSpPr>
          <p:cNvPr id="1261" name="Google Shape;1261;p39"/>
          <p:cNvSpPr txBox="1"/>
          <p:nvPr/>
        </p:nvSpPr>
        <p:spPr>
          <a:xfrm>
            <a:off x="565150" y="5257800"/>
            <a:ext cx="259742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Term frequency and document frequency</a:t>
            </a:r>
            <a:endParaRPr/>
          </a:p>
        </p:txBody>
      </p:sp>
      <p:sp>
        <p:nvSpPr>
          <p:cNvPr id="1262" name="Google Shape;1262;p39"/>
          <p:cNvSpPr/>
          <p:nvPr/>
        </p:nvSpPr>
        <p:spPr>
          <a:xfrm>
            <a:off x="3162575" y="3454239"/>
            <a:ext cx="654061" cy="652790"/>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63" name="Google Shape;1263;p39"/>
          <p:cNvGrpSpPr/>
          <p:nvPr/>
        </p:nvGrpSpPr>
        <p:grpSpPr>
          <a:xfrm>
            <a:off x="4390498" y="1893169"/>
            <a:ext cx="6243969" cy="2594951"/>
            <a:chOff x="1448971" y="133685"/>
            <a:chExt cx="6243969" cy="2594951"/>
          </a:xfrm>
        </p:grpSpPr>
        <p:sp>
          <p:nvSpPr>
            <p:cNvPr id="1264" name="Google Shape;1264;p39"/>
            <p:cNvSpPr/>
            <p:nvPr/>
          </p:nvSpPr>
          <p:spPr>
            <a:xfrm>
              <a:off x="1828439" y="133685"/>
              <a:ext cx="620947" cy="620947"/>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1448971" y="1143927"/>
              <a:ext cx="1379882" cy="15847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txBox="1"/>
            <p:nvPr/>
          </p:nvSpPr>
          <p:spPr>
            <a:xfrm>
              <a:off x="1448971" y="1143927"/>
              <a:ext cx="1379882" cy="15847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a:solidFill>
                    <a:schemeClr val="dk1"/>
                  </a:solidFill>
                  <a:latin typeface="Arial"/>
                  <a:ea typeface="Arial"/>
                  <a:cs typeface="Arial"/>
                  <a:sym typeface="Arial"/>
                </a:rPr>
                <a:t>Term Length</a:t>
              </a:r>
              <a:r>
                <a:rPr lang="en-US" sz="1200" b="0" i="0">
                  <a:solidFill>
                    <a:schemeClr val="dk1"/>
                  </a:solidFill>
                  <a:latin typeface="Arial"/>
                  <a:ea typeface="Arial"/>
                  <a:cs typeface="Arial"/>
                  <a:sym typeface="Arial"/>
                </a:rPr>
                <a:t>: Define minimum and maximum length of terms, typically in number of words (e.g., 1-4 words)</a:t>
              </a:r>
              <a:endParaRPr sz="1200">
                <a:solidFill>
                  <a:schemeClr val="dk1"/>
                </a:solidFill>
                <a:latin typeface="Arial"/>
                <a:ea typeface="Arial"/>
                <a:cs typeface="Arial"/>
                <a:sym typeface="Arial"/>
              </a:endParaRPr>
            </a:p>
          </p:txBody>
        </p:sp>
        <p:sp>
          <p:nvSpPr>
            <p:cNvPr id="1267" name="Google Shape;1267;p39"/>
            <p:cNvSpPr/>
            <p:nvPr/>
          </p:nvSpPr>
          <p:spPr>
            <a:xfrm>
              <a:off x="3449801" y="133685"/>
              <a:ext cx="620947" cy="620947"/>
            </a:xfrm>
            <a:prstGeom prst="rect">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3070333" y="1143927"/>
              <a:ext cx="1379882" cy="15847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txBox="1"/>
            <p:nvPr/>
          </p:nvSpPr>
          <p:spPr>
            <a:xfrm>
              <a:off x="3070333" y="1143927"/>
              <a:ext cx="1379882" cy="15847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a:solidFill>
                    <a:schemeClr val="dk1"/>
                  </a:solidFill>
                  <a:latin typeface="Arial"/>
                  <a:ea typeface="Arial"/>
                  <a:cs typeface="Arial"/>
                  <a:sym typeface="Arial"/>
                </a:rPr>
                <a:t>Frequency and Statistical Thresholds</a:t>
              </a:r>
              <a:r>
                <a:rPr lang="en-US" sz="1200" b="0" i="0">
                  <a:solidFill>
                    <a:schemeClr val="dk1"/>
                  </a:solidFill>
                  <a:latin typeface="Arial"/>
                  <a:ea typeface="Arial"/>
                  <a:cs typeface="Arial"/>
                  <a:sym typeface="Arial"/>
                </a:rPr>
                <a:t>: Set a minimum occurrence count for a term to be considered relevant (e.g., at least 5 times) and establish thresholds for statistical measures like TF-IDF (e.g., TF-IDF score above a specific threshold)</a:t>
              </a:r>
              <a:endParaRPr sz="1200">
                <a:solidFill>
                  <a:schemeClr val="dk1"/>
                </a:solidFill>
                <a:latin typeface="Arial"/>
                <a:ea typeface="Arial"/>
                <a:cs typeface="Arial"/>
                <a:sym typeface="Arial"/>
              </a:endParaRPr>
            </a:p>
          </p:txBody>
        </p:sp>
        <p:sp>
          <p:nvSpPr>
            <p:cNvPr id="1270" name="Google Shape;1270;p39"/>
            <p:cNvSpPr/>
            <p:nvPr/>
          </p:nvSpPr>
          <p:spPr>
            <a:xfrm>
              <a:off x="5071164" y="133685"/>
              <a:ext cx="620947" cy="620947"/>
            </a:xfrm>
            <a:prstGeom prst="rect">
              <a:avLst/>
            </a:prstGeom>
            <a:blipFill rotWithShape="1">
              <a:blip r:embed="rId7">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4691696" y="1143927"/>
              <a:ext cx="1379882" cy="15847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txBox="1"/>
            <p:nvPr/>
          </p:nvSpPr>
          <p:spPr>
            <a:xfrm>
              <a:off x="4691696" y="1143927"/>
              <a:ext cx="1379882" cy="15847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a:solidFill>
                    <a:schemeClr val="dk1"/>
                  </a:solidFill>
                  <a:latin typeface="Arial"/>
                  <a:ea typeface="Arial"/>
                  <a:cs typeface="Arial"/>
                  <a:sym typeface="Arial"/>
                </a:rPr>
                <a:t>Part-of-Speech Patterns</a:t>
              </a:r>
              <a:r>
                <a:rPr lang="en-US" sz="1200" b="0" i="0">
                  <a:solidFill>
                    <a:schemeClr val="dk1"/>
                  </a:solidFill>
                  <a:latin typeface="Arial"/>
                  <a:ea typeface="Arial"/>
                  <a:cs typeface="Arial"/>
                  <a:sym typeface="Arial"/>
                </a:rPr>
                <a:t>: Specify patterns for linguistic methods (e.g., looking for noun phrases or verb phrases)</a:t>
              </a:r>
              <a:endParaRPr sz="1200">
                <a:solidFill>
                  <a:schemeClr val="dk1"/>
                </a:solidFill>
                <a:latin typeface="Arial"/>
                <a:ea typeface="Arial"/>
                <a:cs typeface="Arial"/>
                <a:sym typeface="Arial"/>
              </a:endParaRPr>
            </a:p>
          </p:txBody>
        </p:sp>
        <p:sp>
          <p:nvSpPr>
            <p:cNvPr id="1273" name="Google Shape;1273;p39"/>
            <p:cNvSpPr/>
            <p:nvPr/>
          </p:nvSpPr>
          <p:spPr>
            <a:xfrm>
              <a:off x="6692526" y="133685"/>
              <a:ext cx="620947" cy="620947"/>
            </a:xfrm>
            <a:prstGeom prst="rect">
              <a:avLst/>
            </a:prstGeom>
            <a:blipFill rotWithShape="1">
              <a:blip r:embed="rId8">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6313058" y="1143927"/>
              <a:ext cx="1379882" cy="15847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txBox="1"/>
            <p:nvPr/>
          </p:nvSpPr>
          <p:spPr>
            <a:xfrm>
              <a:off x="6313058" y="1143927"/>
              <a:ext cx="1379882" cy="15847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1" i="0">
                  <a:solidFill>
                    <a:schemeClr val="dk1"/>
                  </a:solidFill>
                  <a:latin typeface="Arial"/>
                  <a:ea typeface="Arial"/>
                  <a:cs typeface="Arial"/>
                  <a:sym typeface="Arial"/>
                </a:rPr>
                <a:t>Dictionary or Stopword List</a:t>
              </a:r>
              <a:r>
                <a:rPr lang="en-US" sz="1200" b="0" i="0">
                  <a:solidFill>
                    <a:schemeClr val="dk1"/>
                  </a:solidFill>
                  <a:latin typeface="Arial"/>
                  <a:ea typeface="Arial"/>
                  <a:cs typeface="Arial"/>
                  <a:sym typeface="Arial"/>
                </a:rPr>
                <a:t>: Provide a list of known terms to seek or common words to ignore</a:t>
              </a:r>
              <a:endParaRPr sz="1200">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0"/>
        <p:cNvGrpSpPr/>
        <p:nvPr/>
      </p:nvGrpSpPr>
      <p:grpSpPr>
        <a:xfrm>
          <a:off x="0" y="0"/>
          <a:ext cx="0" cy="0"/>
          <a:chOff x="0" y="0"/>
          <a:chExt cx="0" cy="0"/>
        </a:xfrm>
      </p:grpSpPr>
      <p:sp>
        <p:nvSpPr>
          <p:cNvPr id="1281" name="Google Shape;1281;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2" name="Google Shape;1282;p40"/>
          <p:cNvSpPr txBox="1">
            <a:spLocks noGrp="1"/>
          </p:cNvSpPr>
          <p:nvPr>
            <p:ph type="title"/>
          </p:nvPr>
        </p:nvSpPr>
        <p:spPr>
          <a:xfrm>
            <a:off x="565150" y="2485898"/>
            <a:ext cx="3608387" cy="339547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000"/>
              <a:buFont typeface="Arial"/>
              <a:buNone/>
            </a:pPr>
            <a:r>
              <a:rPr lang="en-US"/>
              <a:t>Current challenges (1)</a:t>
            </a:r>
            <a:endParaRPr/>
          </a:p>
        </p:txBody>
      </p:sp>
      <p:sp>
        <p:nvSpPr>
          <p:cNvPr id="1302" name="Google Shape;1302;p4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1283" name="Google Shape;1283;p40"/>
          <p:cNvGrpSpPr/>
          <p:nvPr/>
        </p:nvGrpSpPr>
        <p:grpSpPr>
          <a:xfrm>
            <a:off x="10290315" y="0"/>
            <a:ext cx="1901686" cy="4677439"/>
            <a:chOff x="10290315" y="0"/>
            <a:chExt cx="1901686" cy="4677439"/>
          </a:xfrm>
        </p:grpSpPr>
        <p:sp>
          <p:nvSpPr>
            <p:cNvPr id="1284" name="Google Shape;1284;p40"/>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5" name="Google Shape;1285;p40"/>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6" name="Google Shape;1286;p40"/>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7" name="Google Shape;1287;p40"/>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288" name="Google Shape;1288;p40"/>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grpSp>
        <p:nvGrpSpPr>
          <p:cNvPr id="1289" name="Google Shape;1289;p40"/>
          <p:cNvGrpSpPr/>
          <p:nvPr/>
        </p:nvGrpSpPr>
        <p:grpSpPr>
          <a:xfrm>
            <a:off x="5224243" y="815721"/>
            <a:ext cx="6316266" cy="4817071"/>
            <a:chOff x="0" y="130054"/>
            <a:chExt cx="6316266" cy="4817071"/>
          </a:xfrm>
        </p:grpSpPr>
        <p:sp>
          <p:nvSpPr>
            <p:cNvPr id="1290" name="Google Shape;1290;p40"/>
            <p:cNvSpPr/>
            <p:nvPr/>
          </p:nvSpPr>
          <p:spPr>
            <a:xfrm>
              <a:off x="0" y="410494"/>
              <a:ext cx="6316266" cy="1077300"/>
            </a:xfrm>
            <a:prstGeom prst="rect">
              <a:avLst/>
            </a:prstGeom>
            <a:solidFill>
              <a:schemeClr val="lt1">
                <a:alpha val="89803"/>
              </a:schemeClr>
            </a:solidFill>
            <a:ln w="12700" cap="flat" cmpd="sng">
              <a:solidFill>
                <a:srgbClr val="5046B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0"/>
            <p:cNvSpPr txBox="1"/>
            <p:nvPr/>
          </p:nvSpPr>
          <p:spPr>
            <a:xfrm>
              <a:off x="0" y="410494"/>
              <a:ext cx="6316266" cy="1077300"/>
            </a:xfrm>
            <a:prstGeom prst="rect">
              <a:avLst/>
            </a:prstGeom>
            <a:noFill/>
            <a:ln>
              <a:noFill/>
            </a:ln>
          </p:spPr>
          <p:txBody>
            <a:bodyPr spcFirstLastPara="1" wrap="square" lIns="490200" tIns="395725" rIns="490200"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Some relevant terms or phrases may exceed the user-specified length.</a:t>
              </a:r>
              <a:endParaRPr sz="1900" b="0" i="0" u="none" strike="noStrike" cap="none">
                <a:solidFill>
                  <a:schemeClr val="dk1"/>
                </a:solidFill>
                <a:latin typeface="Arial"/>
                <a:ea typeface="Arial"/>
                <a:cs typeface="Arial"/>
                <a:sym typeface="Arial"/>
              </a:endParaRPr>
            </a:p>
          </p:txBody>
        </p:sp>
        <p:sp>
          <p:nvSpPr>
            <p:cNvPr id="1292" name="Google Shape;1292;p40"/>
            <p:cNvSpPr/>
            <p:nvPr/>
          </p:nvSpPr>
          <p:spPr>
            <a:xfrm>
              <a:off x="315813" y="130054"/>
              <a:ext cx="4421386" cy="560880"/>
            </a:xfrm>
            <a:prstGeom prst="roundRect">
              <a:avLst>
                <a:gd name="adj" fmla="val 16667"/>
              </a:avLst>
            </a:prstGeom>
            <a:solidFill>
              <a:srgbClr val="5046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txBox="1"/>
            <p:nvPr/>
          </p:nvSpPr>
          <p:spPr>
            <a:xfrm>
              <a:off x="343193" y="157434"/>
              <a:ext cx="4366626" cy="506120"/>
            </a:xfrm>
            <a:prstGeom prst="rect">
              <a:avLst/>
            </a:prstGeom>
            <a:noFill/>
            <a:ln>
              <a:noFill/>
            </a:ln>
          </p:spPr>
          <p:txBody>
            <a:bodyPr spcFirstLastPara="1" wrap="square" lIns="167100" tIns="0" rIns="167100"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a:solidFill>
                    <a:schemeClr val="lt1"/>
                  </a:solidFill>
                  <a:latin typeface="Arial"/>
                  <a:ea typeface="Arial"/>
                  <a:cs typeface="Arial"/>
                  <a:sym typeface="Arial"/>
                </a:rPr>
                <a:t>Term Length</a:t>
              </a:r>
              <a:endParaRPr sz="1900">
                <a:solidFill>
                  <a:schemeClr val="lt1"/>
                </a:solidFill>
                <a:latin typeface="Arial"/>
                <a:ea typeface="Arial"/>
                <a:cs typeface="Arial"/>
                <a:sym typeface="Arial"/>
              </a:endParaRPr>
            </a:p>
          </p:txBody>
        </p:sp>
        <p:sp>
          <p:nvSpPr>
            <p:cNvPr id="1294" name="Google Shape;1294;p40"/>
            <p:cNvSpPr/>
            <p:nvPr/>
          </p:nvSpPr>
          <p:spPr>
            <a:xfrm>
              <a:off x="0" y="1870835"/>
              <a:ext cx="6316266" cy="1346625"/>
            </a:xfrm>
            <a:prstGeom prst="rect">
              <a:avLst/>
            </a:prstGeom>
            <a:solidFill>
              <a:schemeClr val="lt1">
                <a:alpha val="89803"/>
              </a:schemeClr>
            </a:solidFill>
            <a:ln w="12700" cap="flat" cmpd="sng">
              <a:solidFill>
                <a:srgbClr val="4755B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0"/>
            <p:cNvSpPr txBox="1"/>
            <p:nvPr/>
          </p:nvSpPr>
          <p:spPr>
            <a:xfrm>
              <a:off x="0" y="1870835"/>
              <a:ext cx="6316266" cy="1346625"/>
            </a:xfrm>
            <a:prstGeom prst="rect">
              <a:avLst/>
            </a:prstGeom>
            <a:noFill/>
            <a:ln>
              <a:noFill/>
            </a:ln>
          </p:spPr>
          <p:txBody>
            <a:bodyPr spcFirstLastPara="1" wrap="square" lIns="490200" tIns="395725" rIns="490200"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Less frequent but highly relevant terms may be overlooked, while common but irrelevant words may be incorrectly identified.</a:t>
              </a:r>
              <a:endParaRPr sz="1900" b="0" i="0" u="none" strike="noStrike" cap="none">
                <a:solidFill>
                  <a:schemeClr val="dk1"/>
                </a:solidFill>
                <a:latin typeface="Arial"/>
                <a:ea typeface="Arial"/>
                <a:cs typeface="Arial"/>
                <a:sym typeface="Arial"/>
              </a:endParaRPr>
            </a:p>
          </p:txBody>
        </p:sp>
        <p:sp>
          <p:nvSpPr>
            <p:cNvPr id="1296" name="Google Shape;1296;p40"/>
            <p:cNvSpPr/>
            <p:nvPr/>
          </p:nvSpPr>
          <p:spPr>
            <a:xfrm>
              <a:off x="315813" y="1590395"/>
              <a:ext cx="4421386" cy="560880"/>
            </a:xfrm>
            <a:prstGeom prst="roundRect">
              <a:avLst>
                <a:gd name="adj" fmla="val 16667"/>
              </a:avLst>
            </a:prstGeom>
            <a:solidFill>
              <a:srgbClr val="4755B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txBox="1"/>
            <p:nvPr/>
          </p:nvSpPr>
          <p:spPr>
            <a:xfrm>
              <a:off x="343193" y="1617775"/>
              <a:ext cx="4366626" cy="506120"/>
            </a:xfrm>
            <a:prstGeom prst="rect">
              <a:avLst/>
            </a:prstGeom>
            <a:noFill/>
            <a:ln>
              <a:noFill/>
            </a:ln>
          </p:spPr>
          <p:txBody>
            <a:bodyPr spcFirstLastPara="1" wrap="square" lIns="167100" tIns="0" rIns="167100"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a:solidFill>
                    <a:schemeClr val="lt1"/>
                  </a:solidFill>
                  <a:latin typeface="Arial"/>
                  <a:ea typeface="Arial"/>
                  <a:cs typeface="Arial"/>
                  <a:sym typeface="Arial"/>
                </a:rPr>
                <a:t>Frequency-Based Limitations</a:t>
              </a:r>
              <a:endParaRPr sz="1900">
                <a:solidFill>
                  <a:schemeClr val="lt1"/>
                </a:solidFill>
                <a:latin typeface="Arial"/>
                <a:ea typeface="Arial"/>
                <a:cs typeface="Arial"/>
                <a:sym typeface="Arial"/>
              </a:endParaRPr>
            </a:p>
          </p:txBody>
        </p:sp>
        <p:sp>
          <p:nvSpPr>
            <p:cNvPr id="1298" name="Google Shape;1298;p40"/>
            <p:cNvSpPr/>
            <p:nvPr/>
          </p:nvSpPr>
          <p:spPr>
            <a:xfrm>
              <a:off x="0" y="3600500"/>
              <a:ext cx="6316266" cy="1346625"/>
            </a:xfrm>
            <a:prstGeom prst="rect">
              <a:avLst/>
            </a:prstGeom>
            <a:solidFill>
              <a:schemeClr val="lt1">
                <a:alpha val="89803"/>
              </a:schemeClr>
            </a:solidFill>
            <a:ln w="12700" cap="flat" cmpd="sng">
              <a:solidFill>
                <a:srgbClr val="4A71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txBox="1"/>
            <p:nvPr/>
          </p:nvSpPr>
          <p:spPr>
            <a:xfrm>
              <a:off x="0" y="3600500"/>
              <a:ext cx="6316266" cy="1346625"/>
            </a:xfrm>
            <a:prstGeom prst="rect">
              <a:avLst/>
            </a:prstGeom>
            <a:noFill/>
            <a:ln>
              <a:noFill/>
            </a:ln>
          </p:spPr>
          <p:txBody>
            <a:bodyPr spcFirstLastPara="1" wrap="square" lIns="490200" tIns="395725" rIns="490200"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dirty="0">
                  <a:solidFill>
                    <a:schemeClr val="dk1"/>
                  </a:solidFill>
                  <a:latin typeface="Arial"/>
                  <a:ea typeface="Arial"/>
                  <a:cs typeface="Arial"/>
                  <a:sym typeface="Arial"/>
                </a:rPr>
                <a:t>Extraction may result in overlapping terms, requiring manual filtering (e.g., "heart", "heart disease", and "coronary heart disease").</a:t>
              </a:r>
              <a:endParaRPr sz="1900" b="0" i="0" u="none" strike="noStrike" cap="none" dirty="0">
                <a:solidFill>
                  <a:schemeClr val="dk1"/>
                </a:solidFill>
                <a:latin typeface="Arial"/>
                <a:ea typeface="Arial"/>
                <a:cs typeface="Arial"/>
                <a:sym typeface="Arial"/>
              </a:endParaRPr>
            </a:p>
          </p:txBody>
        </p:sp>
        <p:sp>
          <p:nvSpPr>
            <p:cNvPr id="1300" name="Google Shape;1300;p40"/>
            <p:cNvSpPr/>
            <p:nvPr/>
          </p:nvSpPr>
          <p:spPr>
            <a:xfrm>
              <a:off x="315813" y="3320060"/>
              <a:ext cx="4421386" cy="560880"/>
            </a:xfrm>
            <a:prstGeom prst="roundRect">
              <a:avLst>
                <a:gd name="adj" fmla="val 16667"/>
              </a:avLst>
            </a:prstGeom>
            <a:solidFill>
              <a:srgbClr val="4A71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txBox="1"/>
            <p:nvPr/>
          </p:nvSpPr>
          <p:spPr>
            <a:xfrm>
              <a:off x="343193" y="3347440"/>
              <a:ext cx="4366626" cy="506120"/>
            </a:xfrm>
            <a:prstGeom prst="rect">
              <a:avLst/>
            </a:prstGeom>
            <a:noFill/>
            <a:ln>
              <a:noFill/>
            </a:ln>
          </p:spPr>
          <p:txBody>
            <a:bodyPr spcFirstLastPara="1" wrap="square" lIns="167100" tIns="0" rIns="167100"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a:solidFill>
                    <a:schemeClr val="lt1"/>
                  </a:solidFill>
                  <a:latin typeface="Arial"/>
                  <a:ea typeface="Arial"/>
                  <a:cs typeface="Arial"/>
                  <a:sym typeface="Arial"/>
                </a:rPr>
                <a:t>Overlapping Terms</a:t>
              </a:r>
              <a:endParaRPr sz="1900">
                <a:solidFill>
                  <a:schemeClr val="lt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6"/>
        <p:cNvGrpSpPr/>
        <p:nvPr/>
      </p:nvGrpSpPr>
      <p:grpSpPr>
        <a:xfrm>
          <a:off x="0" y="0"/>
          <a:ext cx="0" cy="0"/>
          <a:chOff x="0" y="0"/>
          <a:chExt cx="0" cy="0"/>
        </a:xfrm>
      </p:grpSpPr>
      <p:sp>
        <p:nvSpPr>
          <p:cNvPr id="1307" name="Google Shape;1307;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8" name="Google Shape;1308;p41"/>
          <p:cNvSpPr txBox="1">
            <a:spLocks noGrp="1"/>
          </p:cNvSpPr>
          <p:nvPr>
            <p:ph type="title"/>
          </p:nvPr>
        </p:nvSpPr>
        <p:spPr>
          <a:xfrm>
            <a:off x="565150" y="2485898"/>
            <a:ext cx="3608387" cy="339547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4000"/>
              <a:buFont typeface="Arial"/>
              <a:buNone/>
            </a:pPr>
            <a:r>
              <a:rPr lang="en-US"/>
              <a:t>Current challenges (2)</a:t>
            </a:r>
            <a:endParaRPr/>
          </a:p>
        </p:txBody>
      </p:sp>
      <p:sp>
        <p:nvSpPr>
          <p:cNvPr id="1328" name="Google Shape;1328;p4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1309" name="Google Shape;1309;p41"/>
          <p:cNvGrpSpPr/>
          <p:nvPr/>
        </p:nvGrpSpPr>
        <p:grpSpPr>
          <a:xfrm>
            <a:off x="10290315" y="0"/>
            <a:ext cx="1901686" cy="4677439"/>
            <a:chOff x="10290315" y="0"/>
            <a:chExt cx="1901686" cy="4677439"/>
          </a:xfrm>
        </p:grpSpPr>
        <p:sp>
          <p:nvSpPr>
            <p:cNvPr id="1310" name="Google Shape;1310;p41"/>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1" name="Google Shape;1311;p41"/>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2" name="Google Shape;1312;p41"/>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3" name="Google Shape;1313;p41"/>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314" name="Google Shape;1314;p41"/>
          <p:cNvCxnSpPr/>
          <p:nvPr/>
        </p:nvCxnSpPr>
        <p:spPr>
          <a:xfrm>
            <a:off x="565150" y="6087110"/>
            <a:ext cx="11058344" cy="0"/>
          </a:xfrm>
          <a:prstGeom prst="straightConnector1">
            <a:avLst/>
          </a:prstGeom>
          <a:noFill/>
          <a:ln w="12700" cap="flat" cmpd="sng">
            <a:solidFill>
              <a:srgbClr val="A5A5A5"/>
            </a:solidFill>
            <a:prstDash val="solid"/>
            <a:miter lim="800000"/>
            <a:headEnd type="none" w="sm" len="sm"/>
            <a:tailEnd type="none" w="sm" len="sm"/>
          </a:ln>
        </p:spPr>
      </p:cxnSp>
      <p:grpSp>
        <p:nvGrpSpPr>
          <p:cNvPr id="1315" name="Google Shape;1315;p41"/>
          <p:cNvGrpSpPr/>
          <p:nvPr/>
        </p:nvGrpSpPr>
        <p:grpSpPr>
          <a:xfrm>
            <a:off x="5224243" y="814911"/>
            <a:ext cx="6316266" cy="4818691"/>
            <a:chOff x="0" y="129244"/>
            <a:chExt cx="6316266" cy="4818691"/>
          </a:xfrm>
        </p:grpSpPr>
        <p:sp>
          <p:nvSpPr>
            <p:cNvPr id="1316" name="Google Shape;1316;p41"/>
            <p:cNvSpPr/>
            <p:nvPr/>
          </p:nvSpPr>
          <p:spPr>
            <a:xfrm>
              <a:off x="0" y="394924"/>
              <a:ext cx="6316266" cy="1275750"/>
            </a:xfrm>
            <a:prstGeom prst="rect">
              <a:avLst/>
            </a:prstGeom>
            <a:solidFill>
              <a:schemeClr val="lt1">
                <a:alpha val="89803"/>
              </a:schemeClr>
            </a:solidFill>
            <a:ln w="12700" cap="flat" cmpd="sng">
              <a:solidFill>
                <a:srgbClr val="5046B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txBox="1"/>
            <p:nvPr/>
          </p:nvSpPr>
          <p:spPr>
            <a:xfrm>
              <a:off x="0" y="394924"/>
              <a:ext cx="6316266" cy="1275750"/>
            </a:xfrm>
            <a:prstGeom prst="rect">
              <a:avLst/>
            </a:prstGeom>
            <a:noFill/>
            <a:ln>
              <a:noFill/>
            </a:ln>
          </p:spPr>
          <p:txBody>
            <a:bodyPr spcFirstLastPara="1" wrap="square" lIns="490200" tIns="374900" rIns="490200" bIns="1280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Constructing comprehensive and accurate linguistic rules can be challenging due to the complexity of natural language.</a:t>
              </a:r>
              <a:endParaRPr sz="1800" b="0" i="0" u="none" strike="noStrike" cap="none">
                <a:solidFill>
                  <a:schemeClr val="dk1"/>
                </a:solidFill>
                <a:latin typeface="Arial"/>
                <a:ea typeface="Arial"/>
                <a:cs typeface="Arial"/>
                <a:sym typeface="Arial"/>
              </a:endParaRPr>
            </a:p>
          </p:txBody>
        </p:sp>
        <p:sp>
          <p:nvSpPr>
            <p:cNvPr id="1318" name="Google Shape;1318;p41"/>
            <p:cNvSpPr/>
            <p:nvPr/>
          </p:nvSpPr>
          <p:spPr>
            <a:xfrm>
              <a:off x="315813" y="129244"/>
              <a:ext cx="4421386" cy="531360"/>
            </a:xfrm>
            <a:prstGeom prst="roundRect">
              <a:avLst>
                <a:gd name="adj" fmla="val 16667"/>
              </a:avLst>
            </a:prstGeom>
            <a:solidFill>
              <a:srgbClr val="5046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txBox="1"/>
            <p:nvPr/>
          </p:nvSpPr>
          <p:spPr>
            <a:xfrm>
              <a:off x="341752" y="155183"/>
              <a:ext cx="4369508" cy="479482"/>
            </a:xfrm>
            <a:prstGeom prst="rect">
              <a:avLst/>
            </a:prstGeom>
            <a:noFill/>
            <a:ln>
              <a:noFill/>
            </a:ln>
          </p:spPr>
          <p:txBody>
            <a:bodyPr spcFirstLastPara="1" wrap="square" lIns="167100" tIns="0" rIns="167100" bIns="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i="0">
                  <a:solidFill>
                    <a:schemeClr val="lt1"/>
                  </a:solidFill>
                  <a:latin typeface="Arial"/>
                  <a:ea typeface="Arial"/>
                  <a:cs typeface="Arial"/>
                  <a:sym typeface="Arial"/>
                </a:rPr>
                <a:t>Linguistic Rules Complexity</a:t>
              </a:r>
              <a:endParaRPr sz="1800">
                <a:solidFill>
                  <a:schemeClr val="lt1"/>
                </a:solidFill>
                <a:latin typeface="Arial"/>
                <a:ea typeface="Arial"/>
                <a:cs typeface="Arial"/>
                <a:sym typeface="Arial"/>
              </a:endParaRPr>
            </a:p>
          </p:txBody>
        </p:sp>
        <p:sp>
          <p:nvSpPr>
            <p:cNvPr id="1320" name="Google Shape;1320;p41"/>
            <p:cNvSpPr/>
            <p:nvPr/>
          </p:nvSpPr>
          <p:spPr>
            <a:xfrm>
              <a:off x="0" y="2033554"/>
              <a:ext cx="6316266" cy="1530900"/>
            </a:xfrm>
            <a:prstGeom prst="rect">
              <a:avLst/>
            </a:prstGeom>
            <a:solidFill>
              <a:schemeClr val="lt1">
                <a:alpha val="89803"/>
              </a:schemeClr>
            </a:solidFill>
            <a:ln w="12700" cap="flat" cmpd="sng">
              <a:solidFill>
                <a:srgbClr val="4755B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txBox="1"/>
            <p:nvPr/>
          </p:nvSpPr>
          <p:spPr>
            <a:xfrm>
              <a:off x="0" y="2033554"/>
              <a:ext cx="6316266" cy="1530900"/>
            </a:xfrm>
            <a:prstGeom prst="rect">
              <a:avLst/>
            </a:prstGeom>
            <a:noFill/>
            <a:ln>
              <a:noFill/>
            </a:ln>
          </p:spPr>
          <p:txBody>
            <a:bodyPr spcFirstLastPara="1" wrap="square" lIns="490200" tIns="374900" rIns="490200" bIns="1280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These methods may struggle with words that have multiple meanings, rare words, and may also require substantial computational resources.</a:t>
              </a:r>
              <a:endParaRPr sz="1800" b="0" i="0" u="none" strike="noStrike" cap="none">
                <a:solidFill>
                  <a:schemeClr val="dk1"/>
                </a:solidFill>
                <a:latin typeface="Arial"/>
                <a:ea typeface="Arial"/>
                <a:cs typeface="Arial"/>
                <a:sym typeface="Arial"/>
              </a:endParaRPr>
            </a:p>
          </p:txBody>
        </p:sp>
        <p:sp>
          <p:nvSpPr>
            <p:cNvPr id="1322" name="Google Shape;1322;p41"/>
            <p:cNvSpPr/>
            <p:nvPr/>
          </p:nvSpPr>
          <p:spPr>
            <a:xfrm>
              <a:off x="315813" y="1767874"/>
              <a:ext cx="4421386" cy="531360"/>
            </a:xfrm>
            <a:prstGeom prst="roundRect">
              <a:avLst>
                <a:gd name="adj" fmla="val 16667"/>
              </a:avLst>
            </a:prstGeom>
            <a:solidFill>
              <a:srgbClr val="4755B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txBox="1"/>
            <p:nvPr/>
          </p:nvSpPr>
          <p:spPr>
            <a:xfrm>
              <a:off x="341752" y="1793813"/>
              <a:ext cx="4369508" cy="479482"/>
            </a:xfrm>
            <a:prstGeom prst="rect">
              <a:avLst/>
            </a:prstGeom>
            <a:noFill/>
            <a:ln>
              <a:noFill/>
            </a:ln>
          </p:spPr>
          <p:txBody>
            <a:bodyPr spcFirstLastPara="1" wrap="square" lIns="167100" tIns="0" rIns="167100" bIns="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i="0">
                  <a:solidFill>
                    <a:schemeClr val="lt1"/>
                  </a:solidFill>
                  <a:latin typeface="Arial"/>
                  <a:ea typeface="Arial"/>
                  <a:cs typeface="Arial"/>
                  <a:sym typeface="Arial"/>
                </a:rPr>
                <a:t>Statistical Method Limitations</a:t>
              </a:r>
              <a:endParaRPr sz="1800">
                <a:solidFill>
                  <a:schemeClr val="lt1"/>
                </a:solidFill>
                <a:latin typeface="Arial"/>
                <a:ea typeface="Arial"/>
                <a:cs typeface="Arial"/>
                <a:sym typeface="Arial"/>
              </a:endParaRPr>
            </a:p>
          </p:txBody>
        </p:sp>
        <p:sp>
          <p:nvSpPr>
            <p:cNvPr id="1324" name="Google Shape;1324;p41"/>
            <p:cNvSpPr/>
            <p:nvPr/>
          </p:nvSpPr>
          <p:spPr>
            <a:xfrm>
              <a:off x="0" y="3927335"/>
              <a:ext cx="6316266" cy="1020600"/>
            </a:xfrm>
            <a:prstGeom prst="rect">
              <a:avLst/>
            </a:prstGeom>
            <a:solidFill>
              <a:schemeClr val="lt1">
                <a:alpha val="89803"/>
              </a:schemeClr>
            </a:solidFill>
            <a:ln w="12700" cap="flat" cmpd="sng">
              <a:solidFill>
                <a:srgbClr val="4A71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txBox="1"/>
            <p:nvPr/>
          </p:nvSpPr>
          <p:spPr>
            <a:xfrm>
              <a:off x="0" y="3927335"/>
              <a:ext cx="6316266" cy="1020600"/>
            </a:xfrm>
            <a:prstGeom prst="rect">
              <a:avLst/>
            </a:prstGeom>
            <a:noFill/>
            <a:ln>
              <a:noFill/>
            </a:ln>
          </p:spPr>
          <p:txBody>
            <a:bodyPr spcFirstLastPara="1" wrap="square" lIns="490200" tIns="374900" rIns="490200" bIns="1280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If the text is too short, the accuracy of term extraction may be compromised.</a:t>
              </a:r>
              <a:endParaRPr sz="1800" b="0" i="0" u="none" strike="noStrike" cap="none">
                <a:solidFill>
                  <a:schemeClr val="dk1"/>
                </a:solidFill>
                <a:latin typeface="Arial"/>
                <a:ea typeface="Arial"/>
                <a:cs typeface="Arial"/>
                <a:sym typeface="Arial"/>
              </a:endParaRPr>
            </a:p>
          </p:txBody>
        </p:sp>
        <p:sp>
          <p:nvSpPr>
            <p:cNvPr id="1326" name="Google Shape;1326;p41"/>
            <p:cNvSpPr/>
            <p:nvPr/>
          </p:nvSpPr>
          <p:spPr>
            <a:xfrm>
              <a:off x="315813" y="3661655"/>
              <a:ext cx="4421386" cy="531360"/>
            </a:xfrm>
            <a:prstGeom prst="roundRect">
              <a:avLst>
                <a:gd name="adj" fmla="val 16667"/>
              </a:avLst>
            </a:prstGeom>
            <a:solidFill>
              <a:srgbClr val="4A71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txBox="1"/>
            <p:nvPr/>
          </p:nvSpPr>
          <p:spPr>
            <a:xfrm>
              <a:off x="341752" y="3687594"/>
              <a:ext cx="4369508" cy="479482"/>
            </a:xfrm>
            <a:prstGeom prst="rect">
              <a:avLst/>
            </a:prstGeom>
            <a:noFill/>
            <a:ln>
              <a:noFill/>
            </a:ln>
          </p:spPr>
          <p:txBody>
            <a:bodyPr spcFirstLastPara="1" wrap="square" lIns="167100" tIns="0" rIns="167100" bIns="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i="0">
                  <a:solidFill>
                    <a:schemeClr val="lt1"/>
                  </a:solidFill>
                  <a:latin typeface="Arial"/>
                  <a:ea typeface="Arial"/>
                  <a:cs typeface="Arial"/>
                  <a:sym typeface="Arial"/>
                </a:rPr>
                <a:t>Bi-Text Size</a:t>
              </a:r>
              <a:endParaRPr sz="1800">
                <a:solidFill>
                  <a:schemeClr val="lt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pic>
        <p:nvPicPr>
          <p:cNvPr id="1333" name="Google Shape;1333;p42"/>
          <p:cNvPicPr preferRelativeResize="0"/>
          <p:nvPr/>
        </p:nvPicPr>
        <p:blipFill rotWithShape="1">
          <a:blip r:embed="rId3">
            <a:alphaModFix/>
          </a:blip>
          <a:srcRect/>
          <a:stretch/>
        </p:blipFill>
        <p:spPr>
          <a:xfrm>
            <a:off x="1837911" y="351790"/>
            <a:ext cx="8516178" cy="5618037"/>
          </a:xfrm>
          <a:prstGeom prst="rect">
            <a:avLst/>
          </a:prstGeom>
          <a:noFill/>
          <a:ln w="9525" cap="flat" cmpd="sng">
            <a:solidFill>
              <a:schemeClr val="accent1"/>
            </a:solidFill>
            <a:prstDash val="solid"/>
            <a:round/>
            <a:headEnd type="none" w="sm" len="sm"/>
            <a:tailEnd type="none" w="sm" len="sm"/>
          </a:ln>
        </p:spPr>
      </p:pic>
      <p:sp>
        <p:nvSpPr>
          <p:cNvPr id="1334" name="Google Shape;1334;p4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sp>
        <p:nvSpPr>
          <p:cNvPr id="298" name="Google Shape;298;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9" name="Google Shape;299;p2"/>
          <p:cNvSpPr txBox="1">
            <a:spLocks noGrp="1"/>
          </p:cNvSpPr>
          <p:nvPr>
            <p:ph type="title"/>
          </p:nvPr>
        </p:nvSpPr>
        <p:spPr>
          <a:xfrm>
            <a:off x="7493280" y="770889"/>
            <a:ext cx="4133560" cy="33954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Artificial intelligence (AI) is everywhere!</a:t>
            </a:r>
            <a:endParaRPr/>
          </a:p>
        </p:txBody>
      </p:sp>
      <p:sp>
        <p:nvSpPr>
          <p:cNvPr id="335" name="Google Shape;335;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dirty="0"/>
          </a:p>
        </p:txBody>
      </p:sp>
      <p:grpSp>
        <p:nvGrpSpPr>
          <p:cNvPr id="300" name="Google Shape;300;p2"/>
          <p:cNvGrpSpPr/>
          <p:nvPr/>
        </p:nvGrpSpPr>
        <p:grpSpPr>
          <a:xfrm>
            <a:off x="10290315" y="0"/>
            <a:ext cx="1901686" cy="4677439"/>
            <a:chOff x="10290315" y="0"/>
            <a:chExt cx="1901686" cy="4677439"/>
          </a:xfrm>
        </p:grpSpPr>
        <p:sp>
          <p:nvSpPr>
            <p:cNvPr id="301" name="Google Shape;301;p2"/>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2" name="Google Shape;302;p2"/>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3" name="Google Shape;303;p2"/>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4" name="Google Shape;304;p2"/>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cxnSp>
        <p:nvCxnSpPr>
          <p:cNvPr id="305" name="Google Shape;305;p2"/>
          <p:cNvCxnSpPr/>
          <p:nvPr/>
        </p:nvCxnSpPr>
        <p:spPr>
          <a:xfrm>
            <a:off x="7493279" y="6087110"/>
            <a:ext cx="4133560" cy="0"/>
          </a:xfrm>
          <a:prstGeom prst="straightConnector1">
            <a:avLst/>
          </a:prstGeom>
          <a:noFill/>
          <a:ln w="12700" cap="flat" cmpd="sng">
            <a:solidFill>
              <a:srgbClr val="A5A5A5"/>
            </a:solidFill>
            <a:prstDash val="solid"/>
            <a:miter lim="800000"/>
            <a:headEnd type="none" w="sm" len="sm"/>
            <a:tailEnd type="none" w="sm" len="sm"/>
          </a:ln>
        </p:spPr>
      </p:cxnSp>
      <p:grpSp>
        <p:nvGrpSpPr>
          <p:cNvPr id="306" name="Google Shape;306;p2"/>
          <p:cNvGrpSpPr/>
          <p:nvPr/>
        </p:nvGrpSpPr>
        <p:grpSpPr>
          <a:xfrm>
            <a:off x="694260" y="563364"/>
            <a:ext cx="6104761" cy="5463236"/>
            <a:chOff x="0" y="466"/>
            <a:chExt cx="6104761" cy="5463236"/>
          </a:xfrm>
        </p:grpSpPr>
        <p:sp>
          <p:nvSpPr>
            <p:cNvPr id="307" name="Google Shape;307;p2"/>
            <p:cNvSpPr/>
            <p:nvPr/>
          </p:nvSpPr>
          <p:spPr>
            <a:xfrm>
              <a:off x="0" y="466"/>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94426" y="145081"/>
              <a:ext cx="353503" cy="35350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742357" y="466"/>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txBox="1"/>
            <p:nvPr/>
          </p:nvSpPr>
          <p:spPr>
            <a:xfrm>
              <a:off x="742357" y="466"/>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Chatbots:</a:t>
              </a:r>
              <a:r>
                <a:rPr lang="en-US" sz="1600" b="0" i="0" u="none" strike="noStrike" cap="none">
                  <a:solidFill>
                    <a:schemeClr val="dk1"/>
                  </a:solidFill>
                  <a:latin typeface="Arial"/>
                  <a:ea typeface="Arial"/>
                  <a:cs typeface="Arial"/>
                  <a:sym typeface="Arial"/>
                </a:rPr>
                <a:t> Facilitating human-like digital conversations</a:t>
              </a:r>
              <a:endParaRPr sz="1600" b="0" i="0" u="none" strike="noStrike" cap="none">
                <a:solidFill>
                  <a:schemeClr val="dk1"/>
                </a:solidFill>
                <a:latin typeface="Arial"/>
                <a:ea typeface="Arial"/>
                <a:cs typeface="Arial"/>
                <a:sym typeface="Arial"/>
              </a:endParaRPr>
            </a:p>
          </p:txBody>
        </p:sp>
        <p:sp>
          <p:nvSpPr>
            <p:cNvPr id="311" name="Google Shape;311;p2"/>
            <p:cNvSpPr/>
            <p:nvPr/>
          </p:nvSpPr>
          <p:spPr>
            <a:xfrm>
              <a:off x="0" y="803883"/>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94426" y="948499"/>
              <a:ext cx="353503" cy="35350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742357" y="803883"/>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txBox="1"/>
            <p:nvPr/>
          </p:nvSpPr>
          <p:spPr>
            <a:xfrm>
              <a:off x="742357" y="803883"/>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Generative AI:</a:t>
              </a:r>
              <a:r>
                <a:rPr lang="en-US" sz="1600" b="0" i="0" u="none" strike="noStrike" cap="none">
                  <a:solidFill>
                    <a:schemeClr val="dk1"/>
                  </a:solidFill>
                  <a:latin typeface="Arial"/>
                  <a:ea typeface="Arial"/>
                  <a:cs typeface="Arial"/>
                  <a:sym typeface="Arial"/>
                </a:rPr>
                <a:t> Creating new content, including images and music</a:t>
              </a:r>
              <a:endParaRPr sz="1600" b="0" i="0" u="none" strike="noStrike" cap="none">
                <a:solidFill>
                  <a:schemeClr val="dk1"/>
                </a:solidFill>
                <a:latin typeface="Arial"/>
                <a:ea typeface="Arial"/>
                <a:cs typeface="Arial"/>
                <a:sym typeface="Arial"/>
              </a:endParaRPr>
            </a:p>
          </p:txBody>
        </p:sp>
        <p:sp>
          <p:nvSpPr>
            <p:cNvPr id="315" name="Google Shape;315;p2"/>
            <p:cNvSpPr/>
            <p:nvPr/>
          </p:nvSpPr>
          <p:spPr>
            <a:xfrm>
              <a:off x="0" y="1607301"/>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194426" y="1751916"/>
              <a:ext cx="353503" cy="35350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742357" y="1607301"/>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txBox="1"/>
            <p:nvPr/>
          </p:nvSpPr>
          <p:spPr>
            <a:xfrm>
              <a:off x="742357" y="1607301"/>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Game-playing AI:</a:t>
              </a:r>
              <a:r>
                <a:rPr lang="en-US" sz="1600" b="0" i="0" u="none" strike="noStrike" cap="none">
                  <a:solidFill>
                    <a:schemeClr val="dk1"/>
                  </a:solidFill>
                  <a:latin typeface="Arial"/>
                  <a:ea typeface="Arial"/>
                  <a:cs typeface="Arial"/>
                  <a:sym typeface="Arial"/>
                </a:rPr>
                <a:t> Mastering and competing in complex games</a:t>
              </a:r>
              <a:endParaRPr sz="1600" b="0" i="0" u="none" strike="noStrike" cap="none">
                <a:solidFill>
                  <a:schemeClr val="dk1"/>
                </a:solidFill>
                <a:latin typeface="Arial"/>
                <a:ea typeface="Arial"/>
                <a:cs typeface="Arial"/>
                <a:sym typeface="Arial"/>
              </a:endParaRPr>
            </a:p>
          </p:txBody>
        </p:sp>
        <p:sp>
          <p:nvSpPr>
            <p:cNvPr id="319" name="Google Shape;319;p2"/>
            <p:cNvSpPr/>
            <p:nvPr/>
          </p:nvSpPr>
          <p:spPr>
            <a:xfrm>
              <a:off x="0" y="2410718"/>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194426" y="2555333"/>
              <a:ext cx="353503" cy="35350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742357" y="2410718"/>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txBox="1"/>
            <p:nvPr/>
          </p:nvSpPr>
          <p:spPr>
            <a:xfrm>
              <a:off x="742357" y="2410718"/>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Image Recognition:</a:t>
              </a:r>
              <a:r>
                <a:rPr lang="en-US" sz="1600" b="0" i="0" u="none" strike="noStrike" cap="none">
                  <a:solidFill>
                    <a:schemeClr val="dk1"/>
                  </a:solidFill>
                  <a:latin typeface="Arial"/>
                  <a:ea typeface="Arial"/>
                  <a:cs typeface="Arial"/>
                  <a:sym typeface="Arial"/>
                </a:rPr>
                <a:t> Classifying and categorizing images</a:t>
              </a:r>
              <a:endParaRPr sz="1600" b="0" i="0" u="none" strike="noStrike" cap="none">
                <a:solidFill>
                  <a:schemeClr val="dk1"/>
                </a:solidFill>
                <a:latin typeface="Arial"/>
                <a:ea typeface="Arial"/>
                <a:cs typeface="Arial"/>
                <a:sym typeface="Arial"/>
              </a:endParaRPr>
            </a:p>
          </p:txBody>
        </p:sp>
        <p:sp>
          <p:nvSpPr>
            <p:cNvPr id="323" name="Google Shape;323;p2"/>
            <p:cNvSpPr/>
            <p:nvPr/>
          </p:nvSpPr>
          <p:spPr>
            <a:xfrm>
              <a:off x="0" y="3214135"/>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194426" y="3358750"/>
              <a:ext cx="353503" cy="353503"/>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742357" y="3214135"/>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txBox="1"/>
            <p:nvPr/>
          </p:nvSpPr>
          <p:spPr>
            <a:xfrm>
              <a:off x="742357" y="3214135"/>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Object Detection:</a:t>
              </a:r>
              <a:r>
                <a:rPr lang="en-US" sz="1600" b="0" i="0" u="none" strike="noStrike" cap="none">
                  <a:solidFill>
                    <a:schemeClr val="dk1"/>
                  </a:solidFill>
                  <a:latin typeface="Arial"/>
                  <a:ea typeface="Arial"/>
                  <a:cs typeface="Arial"/>
                  <a:sym typeface="Arial"/>
                </a:rPr>
                <a:t> Recognizing specific items within images</a:t>
              </a:r>
              <a:endParaRPr sz="1600" b="0" i="0" u="none" strike="noStrike" cap="none">
                <a:solidFill>
                  <a:schemeClr val="dk1"/>
                </a:solidFill>
                <a:latin typeface="Arial"/>
                <a:ea typeface="Arial"/>
                <a:cs typeface="Arial"/>
                <a:sym typeface="Arial"/>
              </a:endParaRPr>
            </a:p>
          </p:txBody>
        </p:sp>
        <p:sp>
          <p:nvSpPr>
            <p:cNvPr id="327" name="Google Shape;327;p2"/>
            <p:cNvSpPr/>
            <p:nvPr/>
          </p:nvSpPr>
          <p:spPr>
            <a:xfrm>
              <a:off x="0" y="4017552"/>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94426" y="4162167"/>
              <a:ext cx="353503" cy="353503"/>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742357" y="4017552"/>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txBox="1"/>
            <p:nvPr/>
          </p:nvSpPr>
          <p:spPr>
            <a:xfrm>
              <a:off x="742357" y="4017552"/>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Trend Analysis and Prediction:</a:t>
              </a:r>
              <a:r>
                <a:rPr lang="en-US" sz="1600" b="0" i="0" u="none" strike="noStrike" cap="none">
                  <a:solidFill>
                    <a:schemeClr val="dk1"/>
                  </a:solidFill>
                  <a:latin typeface="Arial"/>
                  <a:ea typeface="Arial"/>
                  <a:cs typeface="Arial"/>
                  <a:sym typeface="Arial"/>
                </a:rPr>
                <a:t> Predicting future trends, such as stock prices and weather patterns</a:t>
              </a:r>
              <a:endParaRPr sz="1600" b="0" i="0" u="none" strike="noStrike" cap="none">
                <a:solidFill>
                  <a:schemeClr val="dk1"/>
                </a:solidFill>
                <a:latin typeface="Arial"/>
                <a:ea typeface="Arial"/>
                <a:cs typeface="Arial"/>
                <a:sym typeface="Arial"/>
              </a:endParaRPr>
            </a:p>
          </p:txBody>
        </p:sp>
        <p:sp>
          <p:nvSpPr>
            <p:cNvPr id="331" name="Google Shape;331;p2"/>
            <p:cNvSpPr/>
            <p:nvPr/>
          </p:nvSpPr>
          <p:spPr>
            <a:xfrm>
              <a:off x="0" y="4820969"/>
              <a:ext cx="6104761" cy="64273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94426" y="4965584"/>
              <a:ext cx="353503" cy="353503"/>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742357" y="4820969"/>
              <a:ext cx="5362403" cy="6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txBox="1"/>
            <p:nvPr/>
          </p:nvSpPr>
          <p:spPr>
            <a:xfrm>
              <a:off x="742357" y="4820969"/>
              <a:ext cx="5362403" cy="642733"/>
            </a:xfrm>
            <a:prstGeom prst="rect">
              <a:avLst/>
            </a:prstGeom>
            <a:noFill/>
            <a:ln>
              <a:noFill/>
            </a:ln>
          </p:spPr>
          <p:txBody>
            <a:bodyPr spcFirstLastPara="1" wrap="square" lIns="68000" tIns="68000" rIns="68000" bIns="68000" anchor="ctr"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Robotic Control:</a:t>
              </a:r>
              <a:r>
                <a:rPr lang="en-US" sz="1600" b="0" i="0" u="none" strike="noStrike" cap="none">
                  <a:solidFill>
                    <a:schemeClr val="dk1"/>
                  </a:solidFill>
                  <a:latin typeface="Arial"/>
                  <a:ea typeface="Arial"/>
                  <a:cs typeface="Arial"/>
                  <a:sym typeface="Arial"/>
                </a:rPr>
                <a:t> Directing robotic operations with AI</a:t>
              </a:r>
              <a:endParaRPr sz="1600" b="0" i="0" u="none" strike="noStrike" cap="non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Example</a:t>
            </a:r>
            <a:endParaRPr/>
          </a:p>
        </p:txBody>
      </p:sp>
      <p:sp>
        <p:nvSpPr>
          <p:cNvPr id="1362" name="Google Shape;1362;p44"/>
          <p:cNvSpPr txBox="1">
            <a:spLocks noGrp="1"/>
          </p:cNvSpPr>
          <p:nvPr>
            <p:ph type="body" idx="1"/>
          </p:nvPr>
        </p:nvSpPr>
        <p:spPr>
          <a:xfrm>
            <a:off x="562851" y="1577009"/>
            <a:ext cx="5239512" cy="4184219"/>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100000"/>
              </a:lnSpc>
              <a:spcBef>
                <a:spcPts val="0"/>
              </a:spcBef>
              <a:spcAft>
                <a:spcPts val="0"/>
              </a:spcAft>
              <a:buClr>
                <a:schemeClr val="dk1"/>
              </a:buClr>
              <a:buSzPct val="100000"/>
              <a:buChar char="•"/>
            </a:pPr>
            <a:r>
              <a:rPr lang="en-US" sz="1800" dirty="0"/>
              <a:t>Hong Kong is a major international financial </a:t>
            </a:r>
            <a:r>
              <a:rPr lang="en-US" sz="1800" dirty="0" err="1"/>
              <a:t>centre</a:t>
            </a:r>
            <a:r>
              <a:rPr lang="en-US" sz="1800" dirty="0"/>
              <a:t>, comprising an integrated network of institutions and markets which provide a wide range of products and services to local and international customers and investors. Hong Kong’s financial markets operate under effective and transparent regulations that are in line with international standards. Another feature is high liquidity in the markets. The Government of the Hong Kong Special Administrative Region (HKSAR) abides by the principle of keeping intervention into the way in which the market operates to a minimum and has </a:t>
            </a:r>
            <a:r>
              <a:rPr lang="en-US" sz="1800" dirty="0" err="1"/>
              <a:t>endeavoured</a:t>
            </a:r>
            <a:r>
              <a:rPr lang="en-US" sz="1800" dirty="0"/>
              <a:t> to provide a </a:t>
            </a:r>
            <a:r>
              <a:rPr lang="en-US" sz="1800" dirty="0" err="1"/>
              <a:t>favourable</a:t>
            </a:r>
            <a:r>
              <a:rPr lang="en-US" sz="1800" dirty="0"/>
              <a:t> environment in which business operates. Its policy of low and simple taxation allows maximum room for business initiatives and innovation. There is a strong emphasis on the rule of law and fair market. There are no barriers of access to the market by foreign businesses, with free flow of capital and information. There are also no exchange controls.</a:t>
            </a:r>
            <a:endParaRPr sz="1800" dirty="0"/>
          </a:p>
        </p:txBody>
      </p:sp>
      <p:sp>
        <p:nvSpPr>
          <p:cNvPr id="1363" name="Google Shape;1363;p44"/>
          <p:cNvSpPr txBox="1">
            <a:spLocks noGrp="1"/>
          </p:cNvSpPr>
          <p:nvPr>
            <p:ph type="body" idx="2"/>
          </p:nvPr>
        </p:nvSpPr>
        <p:spPr>
          <a:xfrm>
            <a:off x="6389638" y="1577009"/>
            <a:ext cx="5239512" cy="4184219"/>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00000"/>
              </a:lnSpc>
              <a:spcBef>
                <a:spcPts val="0"/>
              </a:spcBef>
              <a:spcAft>
                <a:spcPts val="0"/>
              </a:spcAft>
              <a:buClr>
                <a:schemeClr val="dk1"/>
              </a:buClr>
              <a:buSzPct val="100000"/>
              <a:buChar char="•"/>
            </a:pPr>
            <a:r>
              <a:rPr lang="en-US" sz="2400">
                <a:latin typeface="Microsoft JhengHei"/>
                <a:ea typeface="Microsoft JhengHei"/>
                <a:cs typeface="Microsoft JhengHei"/>
                <a:sym typeface="Microsoft JhengHei"/>
              </a:rPr>
              <a:t>香港是主要的國際金融中心，金融機構和市場緊密聯繫，為本地和海外的客戶及投資者提供各類投資產品及服務。香港金融市場的在有效和具透明度的監管下運作，各項監管規例 都與國際標準一致。另一特點是資金流動性高。香港特別行政區（香港特區）政府恪守盡量不干預金融市場運作的原則，並盡力提供一個有利營商的環境。政府實施低稅政策和推行簡單的稅制，使各類商業有更多主動權及創新空間。香港十分重視法治及維持巿場的公平競爭，不會阻止外國公司參與本地的金融市場，資訊及資金自由流動。 此外，本港亦無實施外匯管制。</a:t>
            </a:r>
            <a:endParaRPr sz="2400">
              <a:latin typeface="Microsoft JhengHei"/>
              <a:ea typeface="Microsoft JhengHei"/>
              <a:cs typeface="Microsoft JhengHei"/>
              <a:sym typeface="Microsoft JhengHei"/>
            </a:endParaRPr>
          </a:p>
        </p:txBody>
      </p:sp>
      <p:sp>
        <p:nvSpPr>
          <p:cNvPr id="1364" name="Google Shape;1364;p4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8"/>
        <p:cNvGrpSpPr/>
        <p:nvPr/>
      </p:nvGrpSpPr>
      <p:grpSpPr>
        <a:xfrm>
          <a:off x="0" y="0"/>
          <a:ext cx="0" cy="0"/>
          <a:chOff x="0" y="0"/>
          <a:chExt cx="0" cy="0"/>
        </a:xfrm>
      </p:grpSpPr>
      <p:grpSp>
        <p:nvGrpSpPr>
          <p:cNvPr id="1369" name="Google Shape;1369;p45"/>
          <p:cNvGrpSpPr/>
          <p:nvPr/>
        </p:nvGrpSpPr>
        <p:grpSpPr>
          <a:xfrm>
            <a:off x="6201388" y="0"/>
            <a:ext cx="5990612" cy="6858001"/>
            <a:chOff x="6201388" y="0"/>
            <a:chExt cx="5990612" cy="6858001"/>
          </a:xfrm>
        </p:grpSpPr>
        <p:sp>
          <p:nvSpPr>
            <p:cNvPr id="1370" name="Google Shape;1370;p45"/>
            <p:cNvSpPr/>
            <p:nvPr/>
          </p:nvSpPr>
          <p:spPr>
            <a:xfrm>
              <a:off x="6201388"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1" name="Google Shape;1371;p45"/>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2" name="Google Shape;1372;p45"/>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3" name="Google Shape;1373;p45"/>
            <p:cNvSpPr/>
            <p:nvPr/>
          </p:nvSpPr>
          <p:spPr>
            <a:xfrm>
              <a:off x="7564253"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4" name="Google Shape;1374;p45"/>
            <p:cNvSpPr/>
            <p:nvPr/>
          </p:nvSpPr>
          <p:spPr>
            <a:xfrm>
              <a:off x="7564253" y="217788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5" name="Google Shape;1375;p45"/>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6" name="Google Shape;1376;p45"/>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7" name="Google Shape;1377;p45"/>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8" name="Google Shape;1378;p45"/>
            <p:cNvSpPr/>
            <p:nvPr/>
          </p:nvSpPr>
          <p:spPr>
            <a:xfrm>
              <a:off x="8927118"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9" name="Google Shape;1379;p45"/>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0" name="Google Shape;1380;p45"/>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1" name="Google Shape;1381;p45"/>
            <p:cNvSpPr/>
            <p:nvPr/>
          </p:nvSpPr>
          <p:spPr>
            <a:xfrm>
              <a:off x="8927118"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2" name="Google Shape;1382;p45"/>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3" name="Google Shape;1383;p45"/>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4" name="Google Shape;1384;p45"/>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5" name="Google Shape;1385;p45"/>
            <p:cNvSpPr/>
            <p:nvPr/>
          </p:nvSpPr>
          <p:spPr>
            <a:xfrm>
              <a:off x="10289984"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6" name="Google Shape;1386;p45"/>
            <p:cNvSpPr/>
            <p:nvPr/>
          </p:nvSpPr>
          <p:spPr>
            <a:xfrm>
              <a:off x="10289984"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7" name="Google Shape;1387;p45"/>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8" name="Google Shape;1388;p45"/>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9" name="Google Shape;1389;p45"/>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0" name="Google Shape;1390;p45"/>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1" name="Google Shape;1391;p45"/>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2" name="Google Shape;1392;p45"/>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3" name="Google Shape;1393;p45"/>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394" name="Google Shape;1394;p45"/>
          <p:cNvCxnSpPr/>
          <p:nvPr/>
        </p:nvCxnSpPr>
        <p:spPr>
          <a:xfrm>
            <a:off x="565150" y="6087110"/>
            <a:ext cx="5066001" cy="0"/>
          </a:xfrm>
          <a:prstGeom prst="straightConnector1">
            <a:avLst/>
          </a:prstGeom>
          <a:noFill/>
          <a:ln w="12700" cap="flat" cmpd="sng">
            <a:solidFill>
              <a:srgbClr val="A5A5A5"/>
            </a:solidFill>
            <a:prstDash val="solid"/>
            <a:miter lim="800000"/>
            <a:headEnd type="none" w="sm" len="sm"/>
            <a:tailEnd type="none" w="sm" len="sm"/>
          </a:ln>
        </p:spPr>
      </p:cxnSp>
      <p:sp>
        <p:nvSpPr>
          <p:cNvPr id="1395" name="Google Shape;1395;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6" name="Google Shape;1396;p45"/>
          <p:cNvSpPr txBox="1">
            <a:spLocks noGrp="1"/>
          </p:cNvSpPr>
          <p:nvPr>
            <p:ph type="title"/>
          </p:nvPr>
        </p:nvSpPr>
        <p:spPr>
          <a:xfrm>
            <a:off x="565150" y="768334"/>
            <a:ext cx="4134537" cy="28664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5400"/>
              <a:buFont typeface="Arial"/>
              <a:buNone/>
            </a:pPr>
            <a:r>
              <a:rPr lang="en-US" sz="5400"/>
              <a:t>An online tool</a:t>
            </a:r>
            <a:endParaRPr/>
          </a:p>
        </p:txBody>
      </p:sp>
      <p:sp>
        <p:nvSpPr>
          <p:cNvPr id="1397" name="Google Shape;1397;p45"/>
          <p:cNvSpPr txBox="1">
            <a:spLocks noGrp="1"/>
          </p:cNvSpPr>
          <p:nvPr>
            <p:ph type="body" idx="1"/>
          </p:nvPr>
        </p:nvSpPr>
        <p:spPr>
          <a:xfrm>
            <a:off x="565150" y="4283239"/>
            <a:ext cx="4134537" cy="147517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2000"/>
              <a:buNone/>
            </a:pPr>
            <a:r>
              <a:rPr lang="en-US" sz="2000" b="1"/>
              <a:t>Configurations: </a:t>
            </a:r>
            <a:r>
              <a:rPr lang="en-US" sz="2000"/>
              <a:t>Min. frequency: 1; length range: 1-8</a:t>
            </a:r>
            <a:endParaRPr/>
          </a:p>
        </p:txBody>
      </p:sp>
      <p:sp>
        <p:nvSpPr>
          <p:cNvPr id="1405" name="Google Shape;1405;p4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pSp>
        <p:nvGrpSpPr>
          <p:cNvPr id="1398" name="Google Shape;1398;p45"/>
          <p:cNvGrpSpPr/>
          <p:nvPr/>
        </p:nvGrpSpPr>
        <p:grpSpPr>
          <a:xfrm>
            <a:off x="10290315" y="0"/>
            <a:ext cx="1901686" cy="4677439"/>
            <a:chOff x="10290315" y="0"/>
            <a:chExt cx="1901686" cy="4677439"/>
          </a:xfrm>
        </p:grpSpPr>
        <p:sp>
          <p:nvSpPr>
            <p:cNvPr id="1399" name="Google Shape;1399;p45"/>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0" name="Google Shape;1400;p45"/>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1" name="Google Shape;1401;p45"/>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2" name="Google Shape;1402;p45"/>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403" name="Google Shape;1403;p45"/>
          <p:cNvCxnSpPr/>
          <p:nvPr/>
        </p:nvCxnSpPr>
        <p:spPr>
          <a:xfrm>
            <a:off x="565150" y="6087110"/>
            <a:ext cx="4134537" cy="0"/>
          </a:xfrm>
          <a:prstGeom prst="straightConnector1">
            <a:avLst/>
          </a:prstGeom>
          <a:noFill/>
          <a:ln w="12700" cap="flat" cmpd="sng">
            <a:solidFill>
              <a:srgbClr val="A5A5A5"/>
            </a:solidFill>
            <a:prstDash val="solid"/>
            <a:miter lim="800000"/>
            <a:headEnd type="none" w="sm" len="sm"/>
            <a:tailEnd type="none" w="sm" len="sm"/>
          </a:ln>
        </p:spPr>
      </p:cxnSp>
      <p:graphicFrame>
        <p:nvGraphicFramePr>
          <p:cNvPr id="1404" name="Google Shape;1404;p45"/>
          <p:cNvGraphicFramePr/>
          <p:nvPr/>
        </p:nvGraphicFramePr>
        <p:xfrm>
          <a:off x="5264837" y="971816"/>
          <a:ext cx="6272275" cy="4905600"/>
        </p:xfrm>
        <a:graphic>
          <a:graphicData uri="http://schemas.openxmlformats.org/drawingml/2006/table">
            <a:tbl>
              <a:tblPr firstRow="1" bandRow="1">
                <a:noFill/>
                <a:tableStyleId>{F93F29E5-EF53-4B0F-86B0-38B2477B4D78}</a:tableStyleId>
              </a:tblPr>
              <a:tblGrid>
                <a:gridCol w="3255825">
                  <a:extLst>
                    <a:ext uri="{9D8B030D-6E8A-4147-A177-3AD203B41FA5}">
                      <a16:colId xmlns:a16="http://schemas.microsoft.com/office/drawing/2014/main" val="20000"/>
                    </a:ext>
                  </a:extLst>
                </a:gridCol>
                <a:gridCol w="3016450">
                  <a:extLst>
                    <a:ext uri="{9D8B030D-6E8A-4147-A177-3AD203B41FA5}">
                      <a16:colId xmlns:a16="http://schemas.microsoft.com/office/drawing/2014/main" val="20001"/>
                    </a:ext>
                  </a:extLst>
                </a:gridCol>
              </a:tblGrid>
              <a:tr h="350400">
                <a:tc>
                  <a:txBody>
                    <a:bodyPr/>
                    <a:lstStyle/>
                    <a:p>
                      <a:pPr marL="0" marR="0" lvl="0" indent="0" algn="l" rtl="0">
                        <a:spcBef>
                          <a:spcPts val="0"/>
                        </a:spcBef>
                        <a:spcAft>
                          <a:spcPts val="0"/>
                        </a:spcAft>
                        <a:buNone/>
                      </a:pPr>
                      <a:r>
                        <a:rPr lang="en-US" sz="1600" u="none" strike="noStrike" cap="none"/>
                        <a:t>English</a:t>
                      </a:r>
                      <a:endParaRPr/>
                    </a:p>
                  </a:txBody>
                  <a:tcPr marL="79650" marR="79650" marT="39825" marB="39825"/>
                </a:tc>
                <a:tc>
                  <a:txBody>
                    <a:bodyPr/>
                    <a:lstStyle/>
                    <a:p>
                      <a:pPr marL="0" marR="0" lvl="0" indent="0" algn="l" rtl="0">
                        <a:spcBef>
                          <a:spcPts val="0"/>
                        </a:spcBef>
                        <a:spcAft>
                          <a:spcPts val="0"/>
                        </a:spcAft>
                        <a:buNone/>
                      </a:pPr>
                      <a:r>
                        <a:rPr lang="en-US" sz="1600"/>
                        <a:t>Chinese</a:t>
                      </a:r>
                      <a:endParaRPr/>
                    </a:p>
                  </a:txBody>
                  <a:tcPr marL="79650" marR="79650" marT="39825" marB="39825"/>
                </a:tc>
                <a:extLst>
                  <a:ext uri="{0D108BD9-81ED-4DB2-BD59-A6C34878D82A}">
                    <a16:rowId xmlns:a16="http://schemas.microsoft.com/office/drawing/2014/main" val="10000"/>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Hong Kong</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香港</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1"/>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high liquidity</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資金流動性</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2"/>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business</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營商</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3"/>
                  </a:ext>
                </a:extLst>
              </a:tr>
              <a:tr h="350400">
                <a:tc>
                  <a:txBody>
                    <a:bodyPr/>
                    <a:lstStyle/>
                    <a:p>
                      <a:pPr marL="0" marR="0" lvl="0" indent="0" algn="l" rtl="0">
                        <a:spcBef>
                          <a:spcPts val="0"/>
                        </a:spcBef>
                        <a:spcAft>
                          <a:spcPts val="0"/>
                        </a:spcAft>
                        <a:buNone/>
                      </a:pPr>
                      <a:r>
                        <a:rPr lang="en-US" sz="1600" b="0" i="0">
                          <a:solidFill>
                            <a:srgbClr val="FF0000"/>
                          </a:solidFill>
                          <a:latin typeface="Arial"/>
                          <a:ea typeface="Arial"/>
                          <a:cs typeface="Arial"/>
                          <a:sym typeface="Arial"/>
                        </a:rPr>
                        <a:t>foreign businesses</a:t>
                      </a:r>
                      <a:endParaRPr sz="1600">
                        <a:solidFill>
                          <a:srgbClr val="FF0000"/>
                        </a:solidFill>
                      </a:endParaRPr>
                    </a:p>
                  </a:txBody>
                  <a:tcPr marL="79650" marR="79650" marT="39825" marB="39825"/>
                </a:tc>
                <a:tc>
                  <a:txBody>
                    <a:bodyPr/>
                    <a:lstStyle/>
                    <a:p>
                      <a:pPr marL="0" marR="0" lvl="0" indent="0" algn="l" rtl="0">
                        <a:spcBef>
                          <a:spcPts val="0"/>
                        </a:spcBef>
                        <a:spcAft>
                          <a:spcPts val="0"/>
                        </a:spcAft>
                        <a:buNone/>
                      </a:pPr>
                      <a:r>
                        <a:rPr lang="en-US" sz="1600" b="0" i="0">
                          <a:solidFill>
                            <a:srgbClr val="FF0000"/>
                          </a:solidFill>
                          <a:latin typeface="Microsoft JhengHei"/>
                          <a:ea typeface="Microsoft JhengHei"/>
                          <a:cs typeface="Microsoft JhengHei"/>
                          <a:sym typeface="Microsoft JhengHei"/>
                        </a:rPr>
                        <a:t>外國公司參與本地</a:t>
                      </a:r>
                      <a:endParaRPr sz="1600">
                        <a:solidFill>
                          <a:srgbClr val="FF0000"/>
                        </a:solidFill>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4"/>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free flow</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自由流動</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5"/>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products</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產品</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6"/>
                  </a:ext>
                </a:extLst>
              </a:tr>
              <a:tr h="350400">
                <a:tc>
                  <a:txBody>
                    <a:bodyPr/>
                    <a:lstStyle/>
                    <a:p>
                      <a:pPr marL="0" marR="0" lvl="0" indent="0" algn="l" rtl="0">
                        <a:spcBef>
                          <a:spcPts val="0"/>
                        </a:spcBef>
                        <a:spcAft>
                          <a:spcPts val="0"/>
                        </a:spcAft>
                        <a:buNone/>
                      </a:pPr>
                      <a:r>
                        <a:rPr lang="en-US" sz="1600" b="0" i="0">
                          <a:solidFill>
                            <a:srgbClr val="FF0000"/>
                          </a:solidFill>
                          <a:latin typeface="Arial"/>
                          <a:ea typeface="Arial"/>
                          <a:cs typeface="Arial"/>
                          <a:sym typeface="Arial"/>
                        </a:rPr>
                        <a:t>financial markets</a:t>
                      </a:r>
                      <a:endParaRPr sz="1600">
                        <a:solidFill>
                          <a:srgbClr val="FF0000"/>
                        </a:solidFill>
                      </a:endParaRPr>
                    </a:p>
                  </a:txBody>
                  <a:tcPr marL="79650" marR="79650" marT="39825" marB="39825"/>
                </a:tc>
                <a:tc>
                  <a:txBody>
                    <a:bodyPr/>
                    <a:lstStyle/>
                    <a:p>
                      <a:pPr marL="0" marR="0" lvl="0" indent="0" algn="l" rtl="0">
                        <a:spcBef>
                          <a:spcPts val="0"/>
                        </a:spcBef>
                        <a:spcAft>
                          <a:spcPts val="0"/>
                        </a:spcAft>
                        <a:buNone/>
                      </a:pPr>
                      <a:r>
                        <a:rPr lang="en-US" sz="1600" b="0" i="0">
                          <a:solidFill>
                            <a:srgbClr val="FF0000"/>
                          </a:solidFill>
                          <a:latin typeface="Microsoft JhengHei"/>
                          <a:ea typeface="Microsoft JhengHei"/>
                          <a:cs typeface="Microsoft JhengHei"/>
                          <a:sym typeface="Microsoft JhengHei"/>
                        </a:rPr>
                        <a:t>金融市</a:t>
                      </a:r>
                      <a:endParaRPr sz="1600">
                        <a:solidFill>
                          <a:srgbClr val="FF0000"/>
                        </a:solidFill>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7"/>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markets</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市場</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8"/>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the principle</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原則</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09"/>
                  </a:ext>
                </a:extLst>
              </a:tr>
              <a:tr h="350400">
                <a:tc>
                  <a:txBody>
                    <a:bodyPr/>
                    <a:lstStyle/>
                    <a:p>
                      <a:pPr marL="0" marR="0" lvl="0" indent="0" algn="l" rtl="0">
                        <a:spcBef>
                          <a:spcPts val="0"/>
                        </a:spcBef>
                        <a:spcAft>
                          <a:spcPts val="0"/>
                        </a:spcAft>
                        <a:buNone/>
                      </a:pPr>
                      <a:r>
                        <a:rPr lang="en-US" sz="1600" b="0" i="0">
                          <a:solidFill>
                            <a:srgbClr val="FF0000"/>
                          </a:solidFill>
                          <a:latin typeface="Arial"/>
                          <a:ea typeface="Arial"/>
                          <a:cs typeface="Arial"/>
                          <a:sym typeface="Arial"/>
                        </a:rPr>
                        <a:t>Hong Kong’s</a:t>
                      </a:r>
                      <a:endParaRPr sz="1600">
                        <a:solidFill>
                          <a:srgbClr val="FF0000"/>
                        </a:solidFill>
                      </a:endParaRPr>
                    </a:p>
                  </a:txBody>
                  <a:tcPr marL="79650" marR="79650" marT="39825" marB="39825"/>
                </a:tc>
                <a:tc>
                  <a:txBody>
                    <a:bodyPr/>
                    <a:lstStyle/>
                    <a:p>
                      <a:pPr marL="0" marR="0" lvl="0" indent="0" algn="l" rtl="0">
                        <a:spcBef>
                          <a:spcPts val="0"/>
                        </a:spcBef>
                        <a:spcAft>
                          <a:spcPts val="0"/>
                        </a:spcAft>
                        <a:buNone/>
                      </a:pPr>
                      <a:r>
                        <a:rPr lang="en-US" sz="1600" b="0" i="0">
                          <a:solidFill>
                            <a:srgbClr val="FF0000"/>
                          </a:solidFill>
                          <a:latin typeface="Microsoft JhengHei"/>
                          <a:ea typeface="Microsoft JhengHei"/>
                          <a:cs typeface="Microsoft JhengHei"/>
                          <a:sym typeface="Microsoft JhengHei"/>
                        </a:rPr>
                        <a:t>香港金融市場</a:t>
                      </a:r>
                      <a:endParaRPr sz="1600">
                        <a:solidFill>
                          <a:srgbClr val="FF0000"/>
                        </a:solidFill>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10"/>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simple taxation</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簡單的稅制</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11"/>
                  </a:ext>
                </a:extLst>
              </a:tr>
              <a:tr h="350400">
                <a:tc>
                  <a:txBody>
                    <a:bodyPr/>
                    <a:lstStyle/>
                    <a:p>
                      <a:pPr marL="0" marR="0" lvl="0" indent="0" algn="l" rtl="0">
                        <a:spcBef>
                          <a:spcPts val="0"/>
                        </a:spcBef>
                        <a:spcAft>
                          <a:spcPts val="0"/>
                        </a:spcAft>
                        <a:buNone/>
                      </a:pPr>
                      <a:r>
                        <a:rPr lang="en-US" sz="1600" b="0" i="0">
                          <a:solidFill>
                            <a:srgbClr val="FF0000"/>
                          </a:solidFill>
                          <a:latin typeface="Arial"/>
                          <a:ea typeface="Arial"/>
                          <a:cs typeface="Arial"/>
                          <a:sym typeface="Arial"/>
                        </a:rPr>
                        <a:t>business initiatives</a:t>
                      </a:r>
                      <a:endParaRPr sz="1600">
                        <a:solidFill>
                          <a:srgbClr val="FF0000"/>
                        </a:solidFill>
                      </a:endParaRPr>
                    </a:p>
                  </a:txBody>
                  <a:tcPr marL="79650" marR="79650" marT="39825" marB="39825"/>
                </a:tc>
                <a:tc>
                  <a:txBody>
                    <a:bodyPr/>
                    <a:lstStyle/>
                    <a:p>
                      <a:pPr marL="0" marR="0" lvl="0" indent="0" algn="l" rtl="0">
                        <a:spcBef>
                          <a:spcPts val="0"/>
                        </a:spcBef>
                        <a:spcAft>
                          <a:spcPts val="0"/>
                        </a:spcAft>
                        <a:buNone/>
                      </a:pPr>
                      <a:r>
                        <a:rPr lang="en-US" sz="1600" b="0" i="0">
                          <a:solidFill>
                            <a:srgbClr val="FF0000"/>
                          </a:solidFill>
                          <a:latin typeface="Microsoft JhengHei"/>
                          <a:ea typeface="Microsoft JhengHei"/>
                          <a:cs typeface="Microsoft JhengHei"/>
                          <a:sym typeface="Microsoft JhengHei"/>
                        </a:rPr>
                        <a:t>商業</a:t>
                      </a:r>
                      <a:endParaRPr sz="1600">
                        <a:solidFill>
                          <a:srgbClr val="FF0000"/>
                        </a:solidFill>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12"/>
                  </a:ext>
                </a:extLst>
              </a:tr>
              <a:tr h="350400">
                <a:tc>
                  <a:txBody>
                    <a:bodyPr/>
                    <a:lstStyle/>
                    <a:p>
                      <a:pPr marL="0" marR="0" lvl="0" indent="0" algn="l" rtl="0">
                        <a:spcBef>
                          <a:spcPts val="0"/>
                        </a:spcBef>
                        <a:spcAft>
                          <a:spcPts val="0"/>
                        </a:spcAft>
                        <a:buNone/>
                      </a:pPr>
                      <a:r>
                        <a:rPr lang="en-US" sz="1600" b="0" i="0">
                          <a:solidFill>
                            <a:schemeClr val="dk1"/>
                          </a:solidFill>
                          <a:latin typeface="Arial"/>
                          <a:ea typeface="Arial"/>
                          <a:cs typeface="Arial"/>
                          <a:sym typeface="Arial"/>
                        </a:rPr>
                        <a:t>institutions</a:t>
                      </a:r>
                      <a:endParaRPr sz="1600"/>
                    </a:p>
                  </a:txBody>
                  <a:tcPr marL="79650" marR="79650" marT="39825" marB="39825"/>
                </a:tc>
                <a:tc>
                  <a:txBody>
                    <a:bodyPr/>
                    <a:lstStyle/>
                    <a:p>
                      <a:pPr marL="0" marR="0" lvl="0" indent="0" algn="l" rtl="0">
                        <a:spcBef>
                          <a:spcPts val="0"/>
                        </a:spcBef>
                        <a:spcAft>
                          <a:spcPts val="0"/>
                        </a:spcAft>
                        <a:buNone/>
                      </a:pPr>
                      <a:r>
                        <a:rPr lang="en-US" sz="1600" b="0" i="0">
                          <a:solidFill>
                            <a:schemeClr val="dk1"/>
                          </a:solidFill>
                          <a:latin typeface="Microsoft JhengHei"/>
                          <a:ea typeface="Microsoft JhengHei"/>
                          <a:cs typeface="Microsoft JhengHei"/>
                          <a:sym typeface="Microsoft JhengHei"/>
                        </a:rPr>
                        <a:t>機構</a:t>
                      </a:r>
                      <a:endParaRPr sz="1600">
                        <a:latin typeface="Microsoft JhengHei"/>
                        <a:ea typeface="Microsoft JhengHei"/>
                        <a:cs typeface="Microsoft JhengHei"/>
                        <a:sym typeface="Microsoft JhengHei"/>
                      </a:endParaRPr>
                    </a:p>
                  </a:txBody>
                  <a:tcPr marL="79650" marR="79650" marT="39825" marB="39825"/>
                </a:tc>
                <a:extLst>
                  <a:ext uri="{0D108BD9-81ED-4DB2-BD59-A6C34878D82A}">
                    <a16:rowId xmlns:a16="http://schemas.microsoft.com/office/drawing/2014/main" val="1001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9"/>
        <p:cNvGrpSpPr/>
        <p:nvPr/>
      </p:nvGrpSpPr>
      <p:grpSpPr>
        <a:xfrm>
          <a:off x="0" y="0"/>
          <a:ext cx="0" cy="0"/>
          <a:chOff x="0" y="0"/>
          <a:chExt cx="0" cy="0"/>
        </a:xfrm>
      </p:grpSpPr>
      <p:sp>
        <p:nvSpPr>
          <p:cNvPr id="1410" name="Google Shape;1410;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1" name="Google Shape;1411;p46"/>
          <p:cNvSpPr txBox="1">
            <a:spLocks noGrp="1"/>
          </p:cNvSpPr>
          <p:nvPr>
            <p:ph type="title"/>
          </p:nvPr>
        </p:nvSpPr>
        <p:spPr>
          <a:xfrm>
            <a:off x="565151" y="770889"/>
            <a:ext cx="4133560" cy="33954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Our tool</a:t>
            </a:r>
            <a:endParaRPr/>
          </a:p>
        </p:txBody>
      </p:sp>
      <p:sp>
        <p:nvSpPr>
          <p:cNvPr id="1417" name="Google Shape;1417;p4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1412" name="Google Shape;1412;p46"/>
          <p:cNvCxnSpPr/>
          <p:nvPr/>
        </p:nvCxnSpPr>
        <p:spPr>
          <a:xfrm>
            <a:off x="565150" y="6087110"/>
            <a:ext cx="4133560" cy="0"/>
          </a:xfrm>
          <a:prstGeom prst="straightConnector1">
            <a:avLst/>
          </a:prstGeom>
          <a:noFill/>
          <a:ln w="12700" cap="flat" cmpd="sng">
            <a:solidFill>
              <a:srgbClr val="A5A5A5"/>
            </a:solidFill>
            <a:prstDash val="solid"/>
            <a:miter lim="800000"/>
            <a:headEnd type="none" w="sm" len="sm"/>
            <a:tailEnd type="none" w="sm" len="sm"/>
          </a:ln>
        </p:spPr>
      </p:cxnSp>
      <p:graphicFrame>
        <p:nvGraphicFramePr>
          <p:cNvPr id="1413" name="Google Shape;1413;p46"/>
          <p:cNvGraphicFramePr/>
          <p:nvPr/>
        </p:nvGraphicFramePr>
        <p:xfrm>
          <a:off x="5200308" y="770889"/>
          <a:ext cx="6104775" cy="5242555"/>
        </p:xfrm>
        <a:graphic>
          <a:graphicData uri="http://schemas.openxmlformats.org/drawingml/2006/table">
            <a:tbl>
              <a:tblPr bandRow="1">
                <a:noFill/>
                <a:tableStyleId>{F93F29E5-EF53-4B0F-86B0-38B2477B4D78}</a:tableStyleId>
              </a:tblPr>
              <a:tblGrid>
                <a:gridCol w="3488825">
                  <a:extLst>
                    <a:ext uri="{9D8B030D-6E8A-4147-A177-3AD203B41FA5}">
                      <a16:colId xmlns:a16="http://schemas.microsoft.com/office/drawing/2014/main" val="20000"/>
                    </a:ext>
                  </a:extLst>
                </a:gridCol>
                <a:gridCol w="2615950">
                  <a:extLst>
                    <a:ext uri="{9D8B030D-6E8A-4147-A177-3AD203B41FA5}">
                      <a16:colId xmlns:a16="http://schemas.microsoft.com/office/drawing/2014/main" val="20001"/>
                    </a:ext>
                  </a:extLst>
                </a:gridCol>
              </a:tblGrid>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international financial centre</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國際金融中心</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0"/>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financial institutions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金融機構</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1"/>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financial markets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金融市場</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2"/>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products and services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產品及服務</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3"/>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local and international customers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本地和海外的客戶</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4"/>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customers and investors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客戶及投資者</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5"/>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effective and transparent regulations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有效和透明的監管</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6"/>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international standards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國際標準</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7"/>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high liquidity</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資金流動性高</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8"/>
                  </a:ext>
                </a:extLst>
              </a:tr>
              <a:tr h="465225">
                <a:tc>
                  <a:txBody>
                    <a:bodyPr/>
                    <a:lstStyle/>
                    <a:p>
                      <a:pPr marL="0" marR="0" lvl="0" indent="0" algn="l" rtl="0">
                        <a:spcBef>
                          <a:spcPts val="0"/>
                        </a:spcBef>
                        <a:spcAft>
                          <a:spcPts val="0"/>
                        </a:spcAft>
                        <a:buNone/>
                      </a:pPr>
                      <a:r>
                        <a:rPr lang="en-US" sz="1600" u="none" strike="noStrike">
                          <a:latin typeface="Arial"/>
                          <a:ea typeface="Arial"/>
                          <a:cs typeface="Arial"/>
                          <a:sym typeface="Arial"/>
                        </a:rPr>
                        <a:t>Government of the Hong Kong Special Administrative Region</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香港特別行政區政府</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09"/>
                  </a:ext>
                </a:extLst>
              </a:tr>
              <a:tr h="679050">
                <a:tc>
                  <a:txBody>
                    <a:bodyPr/>
                    <a:lstStyle/>
                    <a:p>
                      <a:pPr marL="0" marR="0" lvl="0" indent="0" algn="l" rtl="0">
                        <a:spcBef>
                          <a:spcPts val="0"/>
                        </a:spcBef>
                        <a:spcAft>
                          <a:spcPts val="0"/>
                        </a:spcAft>
                        <a:buNone/>
                      </a:pPr>
                      <a:r>
                        <a:rPr lang="en-US" sz="1600" u="none" strike="noStrike">
                          <a:latin typeface="Arial"/>
                          <a:ea typeface="Arial"/>
                          <a:cs typeface="Arial"/>
                          <a:sym typeface="Arial"/>
                        </a:rPr>
                        <a:t>principle of keeping intervention into the way in which the market operates to a minimum</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盡量不干預金融市場運作的原則</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0"/>
                  </a:ext>
                </a:extLst>
              </a:tr>
              <a:tr h="251375">
                <a:tc>
                  <a:txBody>
                    <a:bodyPr/>
                    <a:lstStyle/>
                    <a:p>
                      <a:pPr marL="0" marR="0" lvl="0" indent="0" algn="l" rtl="0">
                        <a:spcBef>
                          <a:spcPts val="0"/>
                        </a:spcBef>
                        <a:spcAft>
                          <a:spcPts val="0"/>
                        </a:spcAft>
                        <a:buNone/>
                      </a:pPr>
                      <a:r>
                        <a:rPr lang="en-US" sz="1600" u="none" strike="noStrike">
                          <a:solidFill>
                            <a:srgbClr val="FF0000"/>
                          </a:solidFill>
                          <a:latin typeface="Arial"/>
                          <a:ea typeface="Arial"/>
                          <a:cs typeface="Arial"/>
                          <a:sym typeface="Arial"/>
                        </a:rPr>
                        <a:t>policy of low and simple taxation</a:t>
                      </a:r>
                      <a:endParaRPr sz="1600" b="0" i="0" u="none" strike="noStrike">
                        <a:solidFill>
                          <a:srgbClr val="FF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solidFill>
                            <a:srgbClr val="FF0000"/>
                          </a:solidFill>
                          <a:latin typeface="Arial"/>
                          <a:ea typeface="Arial"/>
                          <a:cs typeface="Arial"/>
                          <a:sym typeface="Arial"/>
                        </a:rPr>
                        <a:t>低稅政策</a:t>
                      </a:r>
                      <a:endParaRPr sz="1600" b="0" i="0" u="none" strike="noStrike">
                        <a:solidFill>
                          <a:srgbClr val="FF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1"/>
                  </a:ext>
                </a:extLst>
              </a:tr>
              <a:tr h="465225">
                <a:tc>
                  <a:txBody>
                    <a:bodyPr/>
                    <a:lstStyle/>
                    <a:p>
                      <a:pPr marL="0" marR="0" lvl="0" indent="0" algn="l" rtl="0">
                        <a:spcBef>
                          <a:spcPts val="0"/>
                        </a:spcBef>
                        <a:spcAft>
                          <a:spcPts val="0"/>
                        </a:spcAft>
                        <a:buNone/>
                      </a:pPr>
                      <a:r>
                        <a:rPr lang="en-US" sz="1600" u="none" strike="noStrike">
                          <a:latin typeface="Arial"/>
                          <a:ea typeface="Arial"/>
                          <a:cs typeface="Arial"/>
                          <a:sym typeface="Arial"/>
                        </a:rPr>
                        <a:t>maximum room for business initiatives and innovation</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更多主動權及創新空間</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2"/>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rule of law</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法治</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3"/>
                  </a:ext>
                </a:extLst>
              </a:tr>
              <a:tr h="251375">
                <a:tc>
                  <a:txBody>
                    <a:bodyPr/>
                    <a:lstStyle/>
                    <a:p>
                      <a:pPr marL="0" marR="0" lvl="0" indent="0" algn="l" rtl="0">
                        <a:spcBef>
                          <a:spcPts val="0"/>
                        </a:spcBef>
                        <a:spcAft>
                          <a:spcPts val="0"/>
                        </a:spcAft>
                        <a:buNone/>
                      </a:pPr>
                      <a:r>
                        <a:rPr lang="en-US" sz="1600" u="none" strike="noStrike">
                          <a:solidFill>
                            <a:srgbClr val="FF0000"/>
                          </a:solidFill>
                          <a:latin typeface="Arial"/>
                          <a:ea typeface="Arial"/>
                          <a:cs typeface="Arial"/>
                          <a:sym typeface="Arial"/>
                        </a:rPr>
                        <a:t>fair market</a:t>
                      </a:r>
                      <a:endParaRPr sz="1600" b="0" i="0" u="none" strike="noStrike">
                        <a:solidFill>
                          <a:srgbClr val="FF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solidFill>
                            <a:srgbClr val="FF0000"/>
                          </a:solidFill>
                          <a:latin typeface="Arial"/>
                          <a:ea typeface="Arial"/>
                          <a:cs typeface="Arial"/>
                          <a:sym typeface="Arial"/>
                        </a:rPr>
                        <a:t>公平競爭</a:t>
                      </a:r>
                      <a:endParaRPr sz="1600" b="0" i="0" u="none" strike="noStrike">
                        <a:solidFill>
                          <a:srgbClr val="FF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4"/>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free flow of capital and information</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資訊及資金自由流動</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5"/>
                  </a:ext>
                </a:extLst>
              </a:tr>
              <a:tr h="251375">
                <a:tc>
                  <a:txBody>
                    <a:bodyPr/>
                    <a:lstStyle/>
                    <a:p>
                      <a:pPr marL="0" marR="0" lvl="0" indent="0" algn="l" rtl="0">
                        <a:spcBef>
                          <a:spcPts val="0"/>
                        </a:spcBef>
                        <a:spcAft>
                          <a:spcPts val="0"/>
                        </a:spcAft>
                        <a:buNone/>
                      </a:pPr>
                      <a:r>
                        <a:rPr lang="en-US" sz="1600" u="none" strike="noStrike">
                          <a:latin typeface="Arial"/>
                          <a:ea typeface="Arial"/>
                          <a:cs typeface="Arial"/>
                          <a:sym typeface="Arial"/>
                        </a:rPr>
                        <a:t>exchange controls</a:t>
                      </a:r>
                      <a:endParaRPr sz="1600" b="0" i="0" u="none" strike="noStrike">
                        <a:solidFill>
                          <a:srgbClr val="000000"/>
                        </a:solidFill>
                        <a:latin typeface="Arial"/>
                        <a:ea typeface="Arial"/>
                        <a:cs typeface="Arial"/>
                        <a:sym typeface="Arial"/>
                      </a:endParaRPr>
                    </a:p>
                  </a:txBody>
                  <a:tcPr marL="5475" marR="5475" marT="5475" marB="0" anchor="b"/>
                </a:tc>
                <a:tc>
                  <a:txBody>
                    <a:bodyPr/>
                    <a:lstStyle/>
                    <a:p>
                      <a:pPr marL="0" marR="0" lvl="0" indent="0" algn="l" rtl="0">
                        <a:spcBef>
                          <a:spcPts val="0"/>
                        </a:spcBef>
                        <a:spcAft>
                          <a:spcPts val="0"/>
                        </a:spcAft>
                        <a:buNone/>
                      </a:pPr>
                      <a:r>
                        <a:rPr lang="en-US" sz="1600" u="none" strike="noStrike">
                          <a:latin typeface="Arial"/>
                          <a:ea typeface="Arial"/>
                          <a:cs typeface="Arial"/>
                          <a:sym typeface="Arial"/>
                        </a:rPr>
                        <a:t>外匯管制</a:t>
                      </a:r>
                      <a:endParaRPr sz="1600" b="0" i="0" u="none" strike="noStrike">
                        <a:solidFill>
                          <a:srgbClr val="000000"/>
                        </a:solidFill>
                        <a:latin typeface="Arial"/>
                        <a:ea typeface="Arial"/>
                        <a:cs typeface="Arial"/>
                        <a:sym typeface="Arial"/>
                      </a:endParaRPr>
                    </a:p>
                  </a:txBody>
                  <a:tcPr marL="5475" marR="5475" marT="5475" marB="0" anchor="b"/>
                </a:tc>
                <a:extLst>
                  <a:ext uri="{0D108BD9-81ED-4DB2-BD59-A6C34878D82A}">
                    <a16:rowId xmlns:a16="http://schemas.microsoft.com/office/drawing/2014/main" val="10016"/>
                  </a:ext>
                </a:extLst>
              </a:tr>
            </a:tbl>
          </a:graphicData>
        </a:graphic>
      </p:graphicFrame>
      <p:sp>
        <p:nvSpPr>
          <p:cNvPr id="1414" name="Google Shape;1414;p46"/>
          <p:cNvSpPr/>
          <p:nvPr/>
        </p:nvSpPr>
        <p:spPr>
          <a:xfrm>
            <a:off x="715439" y="1841969"/>
            <a:ext cx="2040835" cy="927652"/>
          </a:xfrm>
          <a:prstGeom prst="wedgeRoundRectCallout">
            <a:avLst>
              <a:gd name="adj1" fmla="val -42262"/>
              <a:gd name="adj2" fmla="val 71071"/>
              <a:gd name="adj3" fmla="val 16667"/>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17 terms were extracted.</a:t>
            </a:r>
            <a:endParaRPr sz="1800">
              <a:solidFill>
                <a:schemeClr val="lt1"/>
              </a:solidFill>
              <a:latin typeface="Arial"/>
              <a:ea typeface="Arial"/>
              <a:cs typeface="Arial"/>
              <a:sym typeface="Arial"/>
            </a:endParaRPr>
          </a:p>
        </p:txBody>
      </p:sp>
      <p:sp>
        <p:nvSpPr>
          <p:cNvPr id="1415" name="Google Shape;1415;p46"/>
          <p:cNvSpPr/>
          <p:nvPr/>
        </p:nvSpPr>
        <p:spPr>
          <a:xfrm>
            <a:off x="2419156" y="2910885"/>
            <a:ext cx="2040835" cy="1149627"/>
          </a:xfrm>
          <a:prstGeom prst="wedgeRoundRectCallout">
            <a:avLst>
              <a:gd name="adj1" fmla="val 64881"/>
              <a:gd name="adj2" fmla="val 32500"/>
              <a:gd name="adj3" fmla="val 16667"/>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No extra configuration is required from the user's side.</a:t>
            </a:r>
            <a:endParaRPr sz="1800">
              <a:solidFill>
                <a:schemeClr val="lt1"/>
              </a:solidFill>
              <a:latin typeface="Arial"/>
              <a:ea typeface="Arial"/>
              <a:cs typeface="Arial"/>
              <a:sym typeface="Arial"/>
            </a:endParaRPr>
          </a:p>
        </p:txBody>
      </p:sp>
      <p:sp>
        <p:nvSpPr>
          <p:cNvPr id="1416" name="Google Shape;1416;p46"/>
          <p:cNvSpPr/>
          <p:nvPr/>
        </p:nvSpPr>
        <p:spPr>
          <a:xfrm>
            <a:off x="715439" y="4478681"/>
            <a:ext cx="3829878" cy="927652"/>
          </a:xfrm>
          <a:prstGeom prst="wedgeRoundRectCallout">
            <a:avLst>
              <a:gd name="adj1" fmla="val -41237"/>
              <a:gd name="adj2" fmla="val 68214"/>
              <a:gd name="adj3" fmla="val 16667"/>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More accurate and useful expressions of varying lengths were extracted</a:t>
            </a: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6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dirty="0"/>
              <a:t>Platform 2: Text Explainer</a:t>
            </a:r>
            <a:endParaRPr dirty="0"/>
          </a:p>
        </p:txBody>
      </p:sp>
      <p:sp>
        <p:nvSpPr>
          <p:cNvPr id="1569" name="Google Shape;1569;p6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en-US"/>
              <a:t>This tool helps explain financial text, both in terms of terminology and the overall meaning or ideas within the text.</a:t>
            </a:r>
            <a:endParaRPr/>
          </a:p>
          <a:p>
            <a:pPr marL="228600" lvl="0" indent="-228600" algn="l" rtl="0">
              <a:lnSpc>
                <a:spcPct val="100000"/>
              </a:lnSpc>
              <a:spcBef>
                <a:spcPts val="900"/>
              </a:spcBef>
              <a:spcAft>
                <a:spcPts val="0"/>
              </a:spcAft>
              <a:buClr>
                <a:schemeClr val="dk1"/>
              </a:buClr>
              <a:buSzPts val="2400"/>
              <a:buChar char="•"/>
            </a:pPr>
            <a:r>
              <a:rPr lang="en-US"/>
              <a:t>It complements dictionaries and glossaries.</a:t>
            </a:r>
            <a:endParaRPr/>
          </a:p>
          <a:p>
            <a:pPr marL="228600" lvl="0" indent="-228600" algn="l" rtl="0">
              <a:lnSpc>
                <a:spcPct val="100000"/>
              </a:lnSpc>
              <a:spcBef>
                <a:spcPts val="900"/>
              </a:spcBef>
              <a:spcAft>
                <a:spcPts val="0"/>
              </a:spcAft>
              <a:buClr>
                <a:schemeClr val="dk1"/>
              </a:buClr>
              <a:buSzPts val="2400"/>
              <a:buChar char="•"/>
            </a:pPr>
            <a:r>
              <a:rPr lang="en-US"/>
              <a:t>It is particularly useful when dealing with complex financial documents.</a:t>
            </a:r>
            <a:endParaRPr/>
          </a:p>
        </p:txBody>
      </p:sp>
      <p:sp>
        <p:nvSpPr>
          <p:cNvPr id="1570" name="Google Shape;1570;p6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4"/>
        <p:cNvGrpSpPr/>
        <p:nvPr/>
      </p:nvGrpSpPr>
      <p:grpSpPr>
        <a:xfrm>
          <a:off x="0" y="0"/>
          <a:ext cx="0" cy="0"/>
          <a:chOff x="0" y="0"/>
          <a:chExt cx="0" cy="0"/>
        </a:xfrm>
      </p:grpSpPr>
      <p:grpSp>
        <p:nvGrpSpPr>
          <p:cNvPr id="1575" name="Google Shape;1575;p61"/>
          <p:cNvGrpSpPr/>
          <p:nvPr/>
        </p:nvGrpSpPr>
        <p:grpSpPr>
          <a:xfrm>
            <a:off x="8928528" y="0"/>
            <a:ext cx="3263472" cy="6858000"/>
            <a:chOff x="8928528" y="0"/>
            <a:chExt cx="3263472" cy="6858000"/>
          </a:xfrm>
        </p:grpSpPr>
        <p:sp>
          <p:nvSpPr>
            <p:cNvPr id="1576" name="Google Shape;1576;p61"/>
            <p:cNvSpPr/>
            <p:nvPr/>
          </p:nvSpPr>
          <p:spPr>
            <a:xfrm>
              <a:off x="8928528" y="806362"/>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7" name="Google Shape;1577;p61"/>
            <p:cNvSpPr/>
            <p:nvPr/>
          </p:nvSpPr>
          <p:spPr>
            <a:xfrm>
              <a:off x="8928528" y="0"/>
              <a:ext cx="1130724" cy="565573"/>
            </a:xfrm>
            <a:custGeom>
              <a:avLst/>
              <a:gdLst/>
              <a:ahLst/>
              <a:cxnLst/>
              <a:rect l="l" t="t" r="r" b="b"/>
              <a:pathLst>
                <a:path w="1130724" h="565573" extrusionOk="0">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8" name="Google Shape;1578;p61"/>
            <p:cNvSpPr/>
            <p:nvPr/>
          </p:nvSpPr>
          <p:spPr>
            <a:xfrm>
              <a:off x="10291391" y="6292417"/>
              <a:ext cx="1130724" cy="565583"/>
            </a:xfrm>
            <a:custGeom>
              <a:avLst/>
              <a:gdLst/>
              <a:ahLst/>
              <a:cxnLst/>
              <a:rect l="l" t="t" r="r" b="b"/>
              <a:pathLst>
                <a:path w="1130724" h="565583" extrusionOk="0">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9" name="Google Shape;1579;p61"/>
            <p:cNvSpPr/>
            <p:nvPr/>
          </p:nvSpPr>
          <p:spPr>
            <a:xfrm>
              <a:off x="10291392" y="3549390"/>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0" name="Google Shape;1580;p61"/>
            <p:cNvSpPr/>
            <p:nvPr/>
          </p:nvSpPr>
          <p:spPr>
            <a:xfrm>
              <a:off x="10291392" y="2177876"/>
              <a:ext cx="1130724" cy="1130723"/>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1" name="Google Shape;1581;p61"/>
            <p:cNvSpPr/>
            <p:nvPr/>
          </p:nvSpPr>
          <p:spPr>
            <a:xfrm>
              <a:off x="10291392" y="806363"/>
              <a:ext cx="1130724" cy="11307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1"/>
            <p:cNvSpPr/>
            <p:nvPr/>
          </p:nvSpPr>
          <p:spPr>
            <a:xfrm>
              <a:off x="10291392"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3" name="Google Shape;1583;p61"/>
            <p:cNvSpPr/>
            <p:nvPr/>
          </p:nvSpPr>
          <p:spPr>
            <a:xfrm>
              <a:off x="11654256" y="6295201"/>
              <a:ext cx="537744" cy="562799"/>
            </a:xfrm>
            <a:custGeom>
              <a:avLst/>
              <a:gdLst/>
              <a:ahLst/>
              <a:cxnLst/>
              <a:rect l="l" t="t" r="r" b="b"/>
              <a:pathLst>
                <a:path w="537744" h="562799" extrusionOk="0">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4" name="Google Shape;1584;p61"/>
            <p:cNvSpPr/>
            <p:nvPr/>
          </p:nvSpPr>
          <p:spPr>
            <a:xfrm>
              <a:off x="11654256" y="4923687"/>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5" name="Google Shape;1585;p61"/>
            <p:cNvSpPr/>
            <p:nvPr/>
          </p:nvSpPr>
          <p:spPr>
            <a:xfrm>
              <a:off x="11654256" y="3552173"/>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1"/>
            <p:cNvSpPr/>
            <p:nvPr/>
          </p:nvSpPr>
          <p:spPr>
            <a:xfrm>
              <a:off x="11654256" y="2180659"/>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7" name="Google Shape;1587;p61"/>
            <p:cNvSpPr/>
            <p:nvPr/>
          </p:nvSpPr>
          <p:spPr>
            <a:xfrm>
              <a:off x="11654256" y="809146"/>
              <a:ext cx="537744" cy="1125156"/>
            </a:xfrm>
            <a:custGeom>
              <a:avLst/>
              <a:gdLst/>
              <a:ahLst/>
              <a:cxnLst/>
              <a:rect l="l" t="t" r="r" b="b"/>
              <a:pathLst>
                <a:path w="537744" h="1125156" extrusionOk="0">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8" name="Google Shape;1588;p61"/>
            <p:cNvSpPr/>
            <p:nvPr/>
          </p:nvSpPr>
          <p:spPr>
            <a:xfrm>
              <a:off x="11654256" y="0"/>
              <a:ext cx="537744" cy="562788"/>
            </a:xfrm>
            <a:custGeom>
              <a:avLst/>
              <a:gdLst/>
              <a:ahLst/>
              <a:cxnLst/>
              <a:rect l="l" t="t" r="r" b="b"/>
              <a:pathLst>
                <a:path w="537744" h="562788" extrusionOk="0">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589" name="Google Shape;1589;p61"/>
          <p:cNvCxnSpPr/>
          <p:nvPr/>
        </p:nvCxnSpPr>
        <p:spPr>
          <a:xfrm>
            <a:off x="565150" y="6087110"/>
            <a:ext cx="7335835" cy="0"/>
          </a:xfrm>
          <a:prstGeom prst="straightConnector1">
            <a:avLst/>
          </a:prstGeom>
          <a:noFill/>
          <a:ln w="12700" cap="flat" cmpd="sng">
            <a:solidFill>
              <a:srgbClr val="A5A5A5"/>
            </a:solidFill>
            <a:prstDash val="solid"/>
            <a:miter lim="800000"/>
            <a:headEnd type="none" w="sm" len="sm"/>
            <a:tailEnd type="none" w="sm" len="sm"/>
          </a:ln>
        </p:spPr>
      </p:cxnSp>
      <p:sp>
        <p:nvSpPr>
          <p:cNvPr id="1590" name="Google Shape;1590;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1" name="Google Shape;1591;p61"/>
          <p:cNvSpPr txBox="1">
            <a:spLocks noGrp="1"/>
          </p:cNvSpPr>
          <p:nvPr>
            <p:ph type="title"/>
          </p:nvPr>
        </p:nvSpPr>
        <p:spPr>
          <a:xfrm>
            <a:off x="565151" y="770889"/>
            <a:ext cx="4133560" cy="33954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Current challenges</a:t>
            </a:r>
            <a:endParaRPr/>
          </a:p>
        </p:txBody>
      </p:sp>
      <p:sp>
        <p:nvSpPr>
          <p:cNvPr id="1606" name="Google Shape;1606;p6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1592" name="Google Shape;1592;p61"/>
          <p:cNvCxnSpPr/>
          <p:nvPr/>
        </p:nvCxnSpPr>
        <p:spPr>
          <a:xfrm>
            <a:off x="565150" y="6087110"/>
            <a:ext cx="4133560" cy="0"/>
          </a:xfrm>
          <a:prstGeom prst="straightConnector1">
            <a:avLst/>
          </a:prstGeom>
          <a:noFill/>
          <a:ln w="12700" cap="flat" cmpd="sng">
            <a:solidFill>
              <a:srgbClr val="A5A5A5"/>
            </a:solidFill>
            <a:prstDash val="solid"/>
            <a:miter lim="800000"/>
            <a:headEnd type="none" w="sm" len="sm"/>
            <a:tailEnd type="none" w="sm" len="sm"/>
          </a:ln>
        </p:spPr>
      </p:cxnSp>
      <p:grpSp>
        <p:nvGrpSpPr>
          <p:cNvPr id="1593" name="Google Shape;1593;p61"/>
          <p:cNvGrpSpPr/>
          <p:nvPr/>
        </p:nvGrpSpPr>
        <p:grpSpPr>
          <a:xfrm>
            <a:off x="5316278" y="832258"/>
            <a:ext cx="6104761" cy="5417731"/>
            <a:chOff x="0" y="23219"/>
            <a:chExt cx="6104761" cy="5417731"/>
          </a:xfrm>
        </p:grpSpPr>
        <p:sp>
          <p:nvSpPr>
            <p:cNvPr id="1594" name="Google Shape;1594;p61"/>
            <p:cNvSpPr/>
            <p:nvPr/>
          </p:nvSpPr>
          <p:spPr>
            <a:xfrm>
              <a:off x="0" y="525059"/>
              <a:ext cx="6104761" cy="1981350"/>
            </a:xfrm>
            <a:prstGeom prst="rect">
              <a:avLst/>
            </a:prstGeom>
            <a:solidFill>
              <a:schemeClr val="lt1">
                <a:alpha val="89803"/>
              </a:schemeClr>
            </a:solidFill>
            <a:ln w="12700" cap="flat" cmpd="sng">
              <a:solidFill>
                <a:srgbClr val="5046B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1"/>
            <p:cNvSpPr txBox="1"/>
            <p:nvPr/>
          </p:nvSpPr>
          <p:spPr>
            <a:xfrm>
              <a:off x="0" y="525059"/>
              <a:ext cx="6104761" cy="1981350"/>
            </a:xfrm>
            <a:prstGeom prst="rect">
              <a:avLst/>
            </a:prstGeom>
            <a:noFill/>
            <a:ln>
              <a:noFill/>
            </a:ln>
          </p:spPr>
          <p:txBody>
            <a:bodyPr spcFirstLastPara="1" wrap="square" lIns="473775" tIns="708150" rIns="473775"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They provide limited help to users struggling with understanding larger units, long phrases, and multiple expressions.</a:t>
              </a:r>
              <a:endParaRPr sz="2000" b="0" i="0" u="none" strike="noStrike" cap="none">
                <a:solidFill>
                  <a:schemeClr val="dk1"/>
                </a:solidFill>
                <a:latin typeface="Arial"/>
                <a:ea typeface="Arial"/>
                <a:cs typeface="Arial"/>
                <a:sym typeface="Arial"/>
              </a:endParaRPr>
            </a:p>
          </p:txBody>
        </p:sp>
        <p:sp>
          <p:nvSpPr>
            <p:cNvPr id="1596" name="Google Shape;1596;p61"/>
            <p:cNvSpPr/>
            <p:nvPr/>
          </p:nvSpPr>
          <p:spPr>
            <a:xfrm>
              <a:off x="305238" y="23219"/>
              <a:ext cx="4273332" cy="1003680"/>
            </a:xfrm>
            <a:prstGeom prst="roundRect">
              <a:avLst>
                <a:gd name="adj" fmla="val 16667"/>
              </a:avLst>
            </a:prstGeom>
            <a:solidFill>
              <a:srgbClr val="5046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txBox="1"/>
            <p:nvPr/>
          </p:nvSpPr>
          <p:spPr>
            <a:xfrm>
              <a:off x="354234" y="72215"/>
              <a:ext cx="4175340" cy="905688"/>
            </a:xfrm>
            <a:prstGeom prst="rect">
              <a:avLst/>
            </a:prstGeom>
            <a:noFill/>
            <a:ln>
              <a:noFill/>
            </a:ln>
          </p:spPr>
          <p:txBody>
            <a:bodyPr spcFirstLastPara="1" wrap="square" lIns="161500" tIns="0" rIns="1615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b="1" i="0">
                  <a:solidFill>
                    <a:schemeClr val="lt1"/>
                  </a:solidFill>
                  <a:latin typeface="Arial"/>
                  <a:ea typeface="Arial"/>
                  <a:cs typeface="Arial"/>
                  <a:sym typeface="Arial"/>
                </a:rPr>
                <a:t>Focus on Words and Short Phrases</a:t>
              </a:r>
              <a:endParaRPr sz="2400" b="1">
                <a:solidFill>
                  <a:schemeClr val="lt1"/>
                </a:solidFill>
                <a:latin typeface="Arial"/>
                <a:ea typeface="Arial"/>
                <a:cs typeface="Arial"/>
                <a:sym typeface="Arial"/>
              </a:endParaRPr>
            </a:p>
          </p:txBody>
        </p:sp>
        <p:sp>
          <p:nvSpPr>
            <p:cNvPr id="1598" name="Google Shape;1598;p61"/>
            <p:cNvSpPr/>
            <p:nvPr/>
          </p:nvSpPr>
          <p:spPr>
            <a:xfrm>
              <a:off x="0" y="3191850"/>
              <a:ext cx="6104761" cy="2249100"/>
            </a:xfrm>
            <a:prstGeom prst="rect">
              <a:avLst/>
            </a:prstGeom>
            <a:solidFill>
              <a:schemeClr val="lt1">
                <a:alpha val="89803"/>
              </a:schemeClr>
            </a:solidFill>
            <a:ln w="12700" cap="flat" cmpd="sng">
              <a:solidFill>
                <a:srgbClr val="4C72C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txBox="1"/>
            <p:nvPr/>
          </p:nvSpPr>
          <p:spPr>
            <a:xfrm>
              <a:off x="0" y="3191850"/>
              <a:ext cx="6104761" cy="2249100"/>
            </a:xfrm>
            <a:prstGeom prst="rect">
              <a:avLst/>
            </a:prstGeom>
            <a:noFill/>
            <a:ln>
              <a:noFill/>
            </a:ln>
          </p:spPr>
          <p:txBody>
            <a:bodyPr spcFirstLastPara="1" wrap="square" lIns="473775" tIns="708150" rIns="473775"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For words with multiple meanings, they only provide a list of definitions. Users must manually select the appropriate meaning by going through a long list and considering the context.</a:t>
              </a:r>
              <a:endParaRPr sz="2000" b="0" i="0" u="none" strike="noStrike" cap="none">
                <a:solidFill>
                  <a:schemeClr val="dk1"/>
                </a:solidFill>
                <a:latin typeface="Arial"/>
                <a:ea typeface="Arial"/>
                <a:cs typeface="Arial"/>
                <a:sym typeface="Arial"/>
              </a:endParaRPr>
            </a:p>
          </p:txBody>
        </p:sp>
        <p:sp>
          <p:nvSpPr>
            <p:cNvPr id="1600" name="Google Shape;1600;p61"/>
            <p:cNvSpPr/>
            <p:nvPr/>
          </p:nvSpPr>
          <p:spPr>
            <a:xfrm>
              <a:off x="305238" y="2690010"/>
              <a:ext cx="4273332" cy="1003680"/>
            </a:xfrm>
            <a:prstGeom prst="roundRect">
              <a:avLst>
                <a:gd name="adj" fmla="val 16667"/>
              </a:avLst>
            </a:prstGeom>
            <a:solidFill>
              <a:srgbClr val="4C72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1"/>
            <p:cNvSpPr txBox="1"/>
            <p:nvPr/>
          </p:nvSpPr>
          <p:spPr>
            <a:xfrm>
              <a:off x="354234" y="2739006"/>
              <a:ext cx="4175340" cy="905688"/>
            </a:xfrm>
            <a:prstGeom prst="rect">
              <a:avLst/>
            </a:prstGeom>
            <a:noFill/>
            <a:ln>
              <a:noFill/>
            </a:ln>
          </p:spPr>
          <p:txBody>
            <a:bodyPr spcFirstLastPara="1" wrap="square" lIns="161500" tIns="0" rIns="1615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b="1" i="0">
                  <a:solidFill>
                    <a:schemeClr val="lt1"/>
                  </a:solidFill>
                  <a:latin typeface="Arial"/>
                  <a:ea typeface="Arial"/>
                  <a:cs typeface="Arial"/>
                  <a:sym typeface="Arial"/>
                </a:rPr>
                <a:t>Lack of Context-Awareness</a:t>
              </a:r>
              <a:endParaRPr sz="2400" b="1">
                <a:solidFill>
                  <a:schemeClr val="lt1"/>
                </a:solidFill>
                <a:latin typeface="Arial"/>
                <a:ea typeface="Arial"/>
                <a:cs typeface="Arial"/>
                <a:sym typeface="Arial"/>
              </a:endParaRPr>
            </a:p>
          </p:txBody>
        </p:sp>
      </p:grpSp>
      <p:sp>
        <p:nvSpPr>
          <p:cNvPr id="1602" name="Google Shape;1602;p61"/>
          <p:cNvSpPr txBox="1"/>
          <p:nvPr/>
        </p:nvSpPr>
        <p:spPr>
          <a:xfrm>
            <a:off x="1321215" y="4085673"/>
            <a:ext cx="209384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First point of reference:</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Dictionaries and glossaries</a:t>
            </a:r>
            <a:endParaRPr/>
          </a:p>
        </p:txBody>
      </p:sp>
      <p:pic>
        <p:nvPicPr>
          <p:cNvPr id="1603" name="Google Shape;1603;p61" descr="Books on shelf with solid fill"/>
          <p:cNvPicPr preferRelativeResize="0"/>
          <p:nvPr/>
        </p:nvPicPr>
        <p:blipFill rotWithShape="1">
          <a:blip r:embed="rId3">
            <a:alphaModFix/>
          </a:blip>
          <a:srcRect/>
          <a:stretch/>
        </p:blipFill>
        <p:spPr>
          <a:xfrm>
            <a:off x="1453737" y="2524942"/>
            <a:ext cx="914400" cy="914400"/>
          </a:xfrm>
          <a:prstGeom prst="rect">
            <a:avLst/>
          </a:prstGeom>
          <a:noFill/>
          <a:ln>
            <a:noFill/>
          </a:ln>
        </p:spPr>
      </p:pic>
      <p:pic>
        <p:nvPicPr>
          <p:cNvPr id="1604" name="Google Shape;1604;p61" descr="Books with solid fill"/>
          <p:cNvPicPr preferRelativeResize="0"/>
          <p:nvPr/>
        </p:nvPicPr>
        <p:blipFill rotWithShape="1">
          <a:blip r:embed="rId4">
            <a:alphaModFix/>
          </a:blip>
          <a:srcRect/>
          <a:stretch/>
        </p:blipFill>
        <p:spPr>
          <a:xfrm>
            <a:off x="2127198" y="3171273"/>
            <a:ext cx="914400" cy="914400"/>
          </a:xfrm>
          <a:prstGeom prst="rect">
            <a:avLst/>
          </a:prstGeom>
          <a:noFill/>
          <a:ln>
            <a:noFill/>
          </a:ln>
        </p:spPr>
      </p:pic>
      <p:sp>
        <p:nvSpPr>
          <p:cNvPr id="1605" name="Google Shape;1605;p61"/>
          <p:cNvSpPr/>
          <p:nvPr/>
        </p:nvSpPr>
        <p:spPr>
          <a:xfrm>
            <a:off x="3747928" y="3092190"/>
            <a:ext cx="970278" cy="806190"/>
          </a:xfrm>
          <a:prstGeom prs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0"/>
        <p:cNvGrpSpPr/>
        <p:nvPr/>
      </p:nvGrpSpPr>
      <p:grpSpPr>
        <a:xfrm>
          <a:off x="0" y="0"/>
          <a:ext cx="0" cy="0"/>
          <a:chOff x="0" y="0"/>
          <a:chExt cx="0" cy="0"/>
        </a:xfrm>
      </p:grpSpPr>
      <p:sp>
        <p:nvSpPr>
          <p:cNvPr id="1611" name="Google Shape;1611;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2" name="Google Shape;1612;p62"/>
          <p:cNvSpPr txBox="1">
            <a:spLocks noGrp="1"/>
          </p:cNvSpPr>
          <p:nvPr>
            <p:ph type="title"/>
          </p:nvPr>
        </p:nvSpPr>
        <p:spPr>
          <a:xfrm>
            <a:off x="565151" y="770889"/>
            <a:ext cx="4133560" cy="33954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Solution offered by our tool</a:t>
            </a:r>
            <a:endParaRPr/>
          </a:p>
        </p:txBody>
      </p:sp>
      <p:sp>
        <p:nvSpPr>
          <p:cNvPr id="1623" name="Google Shape;1623;p6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dirty="0"/>
          </a:p>
        </p:txBody>
      </p:sp>
      <p:cxnSp>
        <p:nvCxnSpPr>
          <p:cNvPr id="1613" name="Google Shape;1613;p62"/>
          <p:cNvCxnSpPr/>
          <p:nvPr/>
        </p:nvCxnSpPr>
        <p:spPr>
          <a:xfrm>
            <a:off x="565150" y="6087110"/>
            <a:ext cx="4133560" cy="0"/>
          </a:xfrm>
          <a:prstGeom prst="straightConnector1">
            <a:avLst/>
          </a:prstGeom>
          <a:noFill/>
          <a:ln w="12700" cap="flat" cmpd="sng">
            <a:solidFill>
              <a:srgbClr val="A5A5A5"/>
            </a:solidFill>
            <a:prstDash val="solid"/>
            <a:miter lim="800000"/>
            <a:headEnd type="none" w="sm" len="sm"/>
            <a:tailEnd type="none" w="sm" len="sm"/>
          </a:ln>
        </p:spPr>
      </p:cxnSp>
      <p:grpSp>
        <p:nvGrpSpPr>
          <p:cNvPr id="1614" name="Google Shape;1614;p62"/>
          <p:cNvGrpSpPr/>
          <p:nvPr/>
        </p:nvGrpSpPr>
        <p:grpSpPr>
          <a:xfrm>
            <a:off x="5316278" y="1696966"/>
            <a:ext cx="6104761" cy="3688315"/>
            <a:chOff x="0" y="887927"/>
            <a:chExt cx="6104761" cy="3688315"/>
          </a:xfrm>
        </p:grpSpPr>
        <p:sp>
          <p:nvSpPr>
            <p:cNvPr id="1615" name="Google Shape;1615;p62"/>
            <p:cNvSpPr/>
            <p:nvPr/>
          </p:nvSpPr>
          <p:spPr>
            <a:xfrm>
              <a:off x="0" y="887927"/>
              <a:ext cx="6104761" cy="163925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2"/>
            <p:cNvSpPr/>
            <p:nvPr/>
          </p:nvSpPr>
          <p:spPr>
            <a:xfrm>
              <a:off x="495873" y="1256759"/>
              <a:ext cx="901588" cy="90158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2"/>
            <p:cNvSpPr/>
            <p:nvPr/>
          </p:nvSpPr>
          <p:spPr>
            <a:xfrm>
              <a:off x="1893334" y="887927"/>
              <a:ext cx="4211426" cy="16392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2"/>
            <p:cNvSpPr txBox="1"/>
            <p:nvPr/>
          </p:nvSpPr>
          <p:spPr>
            <a:xfrm>
              <a:off x="1893334" y="887927"/>
              <a:ext cx="4211426" cy="1639251"/>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1" i="0">
                  <a:solidFill>
                    <a:schemeClr val="dk1"/>
                  </a:solidFill>
                  <a:latin typeface="Arial"/>
                  <a:ea typeface="Arial"/>
                  <a:cs typeface="Arial"/>
                  <a:sym typeface="Arial"/>
                </a:rPr>
                <a:t>Contextual Explanation:</a:t>
              </a:r>
              <a:r>
                <a:rPr lang="en-US" sz="1700" b="0" i="0">
                  <a:solidFill>
                    <a:schemeClr val="dk1"/>
                  </a:solidFill>
                  <a:latin typeface="Arial"/>
                  <a:ea typeface="Arial"/>
                  <a:cs typeface="Arial"/>
                  <a:sym typeface="Arial"/>
                </a:rPr>
                <a:t> Our tool provides explanations of expressions with reference to their context, automatically providing the definition most relevant to the context.</a:t>
              </a:r>
              <a:endParaRPr sz="1700">
                <a:solidFill>
                  <a:schemeClr val="dk1"/>
                </a:solidFill>
                <a:latin typeface="Arial"/>
                <a:ea typeface="Arial"/>
                <a:cs typeface="Arial"/>
                <a:sym typeface="Arial"/>
              </a:endParaRPr>
            </a:p>
          </p:txBody>
        </p:sp>
        <p:sp>
          <p:nvSpPr>
            <p:cNvPr id="1619" name="Google Shape;1619;p62"/>
            <p:cNvSpPr/>
            <p:nvPr/>
          </p:nvSpPr>
          <p:spPr>
            <a:xfrm>
              <a:off x="0" y="2936991"/>
              <a:ext cx="6104761" cy="163925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2"/>
            <p:cNvSpPr/>
            <p:nvPr/>
          </p:nvSpPr>
          <p:spPr>
            <a:xfrm>
              <a:off x="495873" y="3305822"/>
              <a:ext cx="901588" cy="90158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2"/>
            <p:cNvSpPr/>
            <p:nvPr/>
          </p:nvSpPr>
          <p:spPr>
            <a:xfrm>
              <a:off x="1893334" y="2936991"/>
              <a:ext cx="4211426" cy="16392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2"/>
            <p:cNvSpPr txBox="1"/>
            <p:nvPr/>
          </p:nvSpPr>
          <p:spPr>
            <a:xfrm>
              <a:off x="1893334" y="2936991"/>
              <a:ext cx="4211426" cy="1639251"/>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1" i="0">
                  <a:solidFill>
                    <a:schemeClr val="dk1"/>
                  </a:solidFill>
                  <a:latin typeface="Arial"/>
                  <a:ea typeface="Arial"/>
                  <a:cs typeface="Arial"/>
                  <a:sym typeface="Arial"/>
                </a:rPr>
                <a:t>Support for Larger Units: </a:t>
              </a:r>
              <a:r>
                <a:rPr lang="en-US" sz="1700" b="0" i="0">
                  <a:solidFill>
                    <a:schemeClr val="dk1"/>
                  </a:solidFill>
                  <a:latin typeface="Arial"/>
                  <a:ea typeface="Arial"/>
                  <a:cs typeface="Arial"/>
                  <a:sym typeface="Arial"/>
                </a:rPr>
                <a:t>Our tool offers support beyond individual words, including explanations of longer phrases and even sentences.</a:t>
              </a:r>
              <a:endParaRPr sz="1700">
                <a:solidFill>
                  <a:schemeClr val="dk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pic>
        <p:nvPicPr>
          <p:cNvPr id="1628" name="Google Shape;1628;p63"/>
          <p:cNvPicPr preferRelativeResize="0"/>
          <p:nvPr/>
        </p:nvPicPr>
        <p:blipFill rotWithShape="1">
          <a:blip r:embed="rId3">
            <a:alphaModFix/>
          </a:blip>
          <a:srcRect/>
          <a:stretch/>
        </p:blipFill>
        <p:spPr>
          <a:xfrm>
            <a:off x="234238" y="731283"/>
            <a:ext cx="11723524" cy="5059917"/>
          </a:xfrm>
          <a:prstGeom prst="rect">
            <a:avLst/>
          </a:prstGeom>
          <a:noFill/>
          <a:ln w="9525" cap="flat" cmpd="sng">
            <a:solidFill>
              <a:schemeClr val="accent1"/>
            </a:solidFill>
            <a:prstDash val="solid"/>
            <a:round/>
            <a:headEnd type="none" w="sm" len="sm"/>
            <a:tailEnd type="none" w="sm" len="sm"/>
          </a:ln>
        </p:spPr>
      </p:pic>
      <p:sp>
        <p:nvSpPr>
          <p:cNvPr id="1629" name="Google Shape;1629;p6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
        <p:nvSpPr>
          <p:cNvPr id="1630" name="Google Shape;1630;p63"/>
          <p:cNvSpPr/>
          <p:nvPr/>
        </p:nvSpPr>
        <p:spPr>
          <a:xfrm>
            <a:off x="6546574" y="357809"/>
            <a:ext cx="4757530" cy="1152939"/>
          </a:xfrm>
          <a:prstGeom prst="wedgeRectCallout">
            <a:avLst>
              <a:gd name="adj1" fmla="val -39037"/>
              <a:gd name="adj2" fmla="val 70546"/>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It’s a smart dictionary, featuring (1) context awareness and (2) support for longer expressions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6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Examples</a:t>
            </a:r>
            <a:endParaRPr/>
          </a:p>
        </p:txBody>
      </p:sp>
      <p:sp>
        <p:nvSpPr>
          <p:cNvPr id="1636" name="Google Shape;1636;p6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en-US" b="1"/>
              <a:t>Example 1:</a:t>
            </a:r>
            <a:r>
              <a:rPr lang="en-US"/>
              <a:t> Explaining a common word within a given sentence</a:t>
            </a:r>
            <a:endParaRPr/>
          </a:p>
          <a:p>
            <a:pPr marL="228600" lvl="0" indent="-228600" algn="l" rtl="0">
              <a:lnSpc>
                <a:spcPct val="100000"/>
              </a:lnSpc>
              <a:spcBef>
                <a:spcPts val="900"/>
              </a:spcBef>
              <a:spcAft>
                <a:spcPts val="0"/>
              </a:spcAft>
              <a:buClr>
                <a:schemeClr val="dk1"/>
              </a:buClr>
              <a:buSzPts val="2400"/>
              <a:buChar char="•"/>
            </a:pPr>
            <a:r>
              <a:rPr lang="en-US" b="1"/>
              <a:t>Example 2:</a:t>
            </a:r>
            <a:r>
              <a:rPr lang="en-US"/>
              <a:t> Explaining a multi-word expression containing a technical term, using a given sentence for context</a:t>
            </a:r>
            <a:endParaRPr/>
          </a:p>
          <a:p>
            <a:pPr marL="228600" lvl="0" indent="-228600" algn="l" rtl="0">
              <a:lnSpc>
                <a:spcPct val="100000"/>
              </a:lnSpc>
              <a:spcBef>
                <a:spcPts val="900"/>
              </a:spcBef>
              <a:spcAft>
                <a:spcPts val="0"/>
              </a:spcAft>
              <a:buClr>
                <a:schemeClr val="dk1"/>
              </a:buClr>
              <a:buSzPts val="2400"/>
              <a:buChar char="•"/>
            </a:pPr>
            <a:r>
              <a:rPr lang="en-US" b="1"/>
              <a:t>Example 3:</a:t>
            </a:r>
            <a:r>
              <a:rPr lang="en-US"/>
              <a:t> Explaining a given sentence within the context of a paragraph</a:t>
            </a:r>
            <a:endParaRPr/>
          </a:p>
        </p:txBody>
      </p:sp>
      <p:sp>
        <p:nvSpPr>
          <p:cNvPr id="1637" name="Google Shape;1637;p6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6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b="1"/>
              <a:t>Example 1</a:t>
            </a:r>
            <a:endParaRPr/>
          </a:p>
        </p:txBody>
      </p:sp>
      <p:sp>
        <p:nvSpPr>
          <p:cNvPr id="1643" name="Google Shape;1643;p6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b="1"/>
              <a:t>Task: </a:t>
            </a:r>
            <a:r>
              <a:rPr lang="en-US"/>
              <a:t>Explain a common word within a given sentence.</a:t>
            </a:r>
            <a:endParaRPr/>
          </a:p>
          <a:p>
            <a:pPr marL="0" lvl="0" indent="0" algn="l" rtl="0">
              <a:lnSpc>
                <a:spcPct val="100000"/>
              </a:lnSpc>
              <a:spcBef>
                <a:spcPts val="900"/>
              </a:spcBef>
              <a:spcAft>
                <a:spcPts val="0"/>
              </a:spcAft>
              <a:buClr>
                <a:schemeClr val="dk1"/>
              </a:buClr>
              <a:buSzPts val="2400"/>
              <a:buNone/>
            </a:pPr>
            <a:r>
              <a:rPr lang="en-US"/>
              <a:t>Our word here: </a:t>
            </a:r>
            <a:r>
              <a:rPr lang="en-US" b="1"/>
              <a:t>“sound”</a:t>
            </a:r>
            <a:endParaRPr/>
          </a:p>
        </p:txBody>
      </p:sp>
      <p:sp>
        <p:nvSpPr>
          <p:cNvPr id="1644" name="Google Shape;1644;p6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6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Consider this …</a:t>
            </a:r>
            <a:endParaRPr/>
          </a:p>
        </p:txBody>
      </p:sp>
      <p:sp>
        <p:nvSpPr>
          <p:cNvPr id="1655" name="Google Shape;1655;p6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pic>
        <p:nvPicPr>
          <p:cNvPr id="1650" name="Google Shape;1650;p66"/>
          <p:cNvPicPr preferRelativeResize="0"/>
          <p:nvPr/>
        </p:nvPicPr>
        <p:blipFill rotWithShape="1">
          <a:blip r:embed="rId3">
            <a:alphaModFix/>
          </a:blip>
          <a:srcRect/>
          <a:stretch/>
        </p:blipFill>
        <p:spPr>
          <a:xfrm>
            <a:off x="655798" y="1490021"/>
            <a:ext cx="4493786" cy="2657910"/>
          </a:xfrm>
          <a:prstGeom prst="rect">
            <a:avLst/>
          </a:prstGeom>
          <a:noFill/>
          <a:ln>
            <a:noFill/>
          </a:ln>
        </p:spPr>
      </p:pic>
      <p:pic>
        <p:nvPicPr>
          <p:cNvPr id="1651" name="Google Shape;1651;p66"/>
          <p:cNvPicPr preferRelativeResize="0"/>
          <p:nvPr/>
        </p:nvPicPr>
        <p:blipFill rotWithShape="1">
          <a:blip r:embed="rId4">
            <a:alphaModFix/>
          </a:blip>
          <a:srcRect/>
          <a:stretch/>
        </p:blipFill>
        <p:spPr>
          <a:xfrm>
            <a:off x="625027" y="4272277"/>
            <a:ext cx="4493786" cy="1675383"/>
          </a:xfrm>
          <a:prstGeom prst="rect">
            <a:avLst/>
          </a:prstGeom>
          <a:noFill/>
          <a:ln>
            <a:noFill/>
          </a:ln>
        </p:spPr>
      </p:pic>
      <p:pic>
        <p:nvPicPr>
          <p:cNvPr id="1652" name="Google Shape;1652;p66"/>
          <p:cNvPicPr preferRelativeResize="0"/>
          <p:nvPr/>
        </p:nvPicPr>
        <p:blipFill rotWithShape="1">
          <a:blip r:embed="rId5">
            <a:alphaModFix/>
          </a:blip>
          <a:srcRect/>
          <a:stretch/>
        </p:blipFill>
        <p:spPr>
          <a:xfrm>
            <a:off x="5240232" y="1490021"/>
            <a:ext cx="6295970" cy="4497122"/>
          </a:xfrm>
          <a:prstGeom prst="rect">
            <a:avLst/>
          </a:prstGeom>
          <a:noFill/>
          <a:ln>
            <a:noFill/>
          </a:ln>
        </p:spPr>
      </p:pic>
      <p:sp>
        <p:nvSpPr>
          <p:cNvPr id="1653" name="Google Shape;1653;p66"/>
          <p:cNvSpPr/>
          <p:nvPr/>
        </p:nvSpPr>
        <p:spPr>
          <a:xfrm>
            <a:off x="9329530" y="829393"/>
            <a:ext cx="1616765" cy="602125"/>
          </a:xfrm>
          <a:prstGeom prst="wedgeRoundRectCallout">
            <a:avLst>
              <a:gd name="adj1" fmla="val -42964"/>
              <a:gd name="adj2" fmla="val 69103"/>
              <a:gd name="adj3" fmla="val 16667"/>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Which one?</a:t>
            </a:r>
            <a:endParaRPr/>
          </a:p>
        </p:txBody>
      </p:sp>
      <p:sp>
        <p:nvSpPr>
          <p:cNvPr id="1654" name="Google Shape;1654;p66"/>
          <p:cNvSpPr txBox="1"/>
          <p:nvPr/>
        </p:nvSpPr>
        <p:spPr>
          <a:xfrm>
            <a:off x="10243698" y="6046648"/>
            <a:ext cx="140519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Source: WordNet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9"/>
        <p:cNvGrpSpPr/>
        <p:nvPr/>
      </p:nvGrpSpPr>
      <p:grpSpPr>
        <a:xfrm>
          <a:off x="0" y="0"/>
          <a:ext cx="0" cy="0"/>
          <a:chOff x="0" y="0"/>
          <a:chExt cx="0" cy="0"/>
        </a:xfrm>
      </p:grpSpPr>
      <p:grpSp>
        <p:nvGrpSpPr>
          <p:cNvPr id="340" name="Google Shape;340;p3"/>
          <p:cNvGrpSpPr/>
          <p:nvPr/>
        </p:nvGrpSpPr>
        <p:grpSpPr>
          <a:xfrm>
            <a:off x="6201388" y="0"/>
            <a:ext cx="5990612" cy="6858001"/>
            <a:chOff x="6201388" y="0"/>
            <a:chExt cx="5990612" cy="6858001"/>
          </a:xfrm>
        </p:grpSpPr>
        <p:sp>
          <p:nvSpPr>
            <p:cNvPr id="341" name="Google Shape;341;p3"/>
            <p:cNvSpPr/>
            <p:nvPr/>
          </p:nvSpPr>
          <p:spPr>
            <a:xfrm>
              <a:off x="6201388"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2" name="Google Shape;342;p3"/>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3" name="Google Shape;343;p3"/>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4" name="Google Shape;344;p3"/>
            <p:cNvSpPr/>
            <p:nvPr/>
          </p:nvSpPr>
          <p:spPr>
            <a:xfrm>
              <a:off x="7564253"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5" name="Google Shape;345;p3"/>
            <p:cNvSpPr/>
            <p:nvPr/>
          </p:nvSpPr>
          <p:spPr>
            <a:xfrm>
              <a:off x="7564253" y="2177881"/>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6" name="Google Shape;346;p3"/>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7" name="Google Shape;347;p3"/>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8" name="Google Shape;348;p3"/>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9" name="Google Shape;349;p3"/>
            <p:cNvSpPr/>
            <p:nvPr/>
          </p:nvSpPr>
          <p:spPr>
            <a:xfrm>
              <a:off x="8927118" y="4920911"/>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0" name="Google Shape;350;p3"/>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1" name="Google Shape;351;p3"/>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2" name="Google Shape;352;p3"/>
            <p:cNvSpPr/>
            <p:nvPr/>
          </p:nvSpPr>
          <p:spPr>
            <a:xfrm>
              <a:off x="8927118" y="80636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3" name="Google Shape;353;p3"/>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4" name="Google Shape;354;p3"/>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5" name="Google Shape;355;p3"/>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6" name="Google Shape;356;p3"/>
            <p:cNvSpPr/>
            <p:nvPr/>
          </p:nvSpPr>
          <p:spPr>
            <a:xfrm>
              <a:off x="10289984" y="354939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7" name="Google Shape;357;p3"/>
            <p:cNvSpPr/>
            <p:nvPr/>
          </p:nvSpPr>
          <p:spPr>
            <a:xfrm>
              <a:off x="10289984" y="806366"/>
              <a:ext cx="1130725" cy="113072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8" name="Google Shape;358;p3"/>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9" name="Google Shape;359;p3"/>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0" name="Google Shape;360;p3"/>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1" name="Google Shape;361;p3"/>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2" name="Google Shape;362;p3"/>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3" name="Google Shape;363;p3"/>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4" name="Google Shape;364;p3"/>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cxnSp>
        <p:nvCxnSpPr>
          <p:cNvPr id="365" name="Google Shape;365;p3"/>
          <p:cNvCxnSpPr/>
          <p:nvPr/>
        </p:nvCxnSpPr>
        <p:spPr>
          <a:xfrm>
            <a:off x="565150" y="6087110"/>
            <a:ext cx="5066001" cy="0"/>
          </a:xfrm>
          <a:prstGeom prst="straightConnector1">
            <a:avLst/>
          </a:prstGeom>
          <a:noFill/>
          <a:ln w="12700" cap="flat" cmpd="sng">
            <a:solidFill>
              <a:schemeClr val="dk1"/>
            </a:solidFill>
            <a:prstDash val="solid"/>
            <a:miter lim="800000"/>
            <a:headEnd type="none" w="sm" len="sm"/>
            <a:tailEnd type="none" w="sm" len="sm"/>
          </a:ln>
        </p:spPr>
      </p:cxnSp>
      <p:sp>
        <p:nvSpPr>
          <p:cNvPr id="366" name="Google Shape;366;p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67" name="Google Shape;367;p3" descr="Angle view of circuit shaped like a brain"/>
          <p:cNvPicPr preferRelativeResize="0"/>
          <p:nvPr/>
        </p:nvPicPr>
        <p:blipFill rotWithShape="1">
          <a:blip r:embed="rId3">
            <a:alphaModFix/>
          </a:blip>
          <a:srcRect t="19355"/>
          <a:stretch/>
        </p:blipFill>
        <p:spPr>
          <a:xfrm>
            <a:off x="20" y="1"/>
            <a:ext cx="12191980" cy="6857999"/>
          </a:xfrm>
          <a:prstGeom prst="rect">
            <a:avLst/>
          </a:prstGeom>
          <a:noFill/>
          <a:ln>
            <a:noFill/>
          </a:ln>
        </p:spPr>
      </p:pic>
      <p:sp>
        <p:nvSpPr>
          <p:cNvPr id="368" name="Google Shape;368;p3"/>
          <p:cNvSpPr/>
          <p:nvPr/>
        </p:nvSpPr>
        <p:spPr>
          <a:xfrm>
            <a:off x="-1" y="-1"/>
            <a:ext cx="8469492" cy="6858000"/>
          </a:xfrm>
          <a:prstGeom prst="rect">
            <a:avLst/>
          </a:prstGeom>
          <a:gradFill>
            <a:gsLst>
              <a:gs pos="0">
                <a:schemeClr val="dk1"/>
              </a:gs>
              <a:gs pos="31000">
                <a:srgbClr val="000000">
                  <a:alpha val="80000"/>
                </a:srgbClr>
              </a:gs>
              <a:gs pos="100000">
                <a:srgbClr val="000000">
                  <a:alpha val="33725"/>
                </a:srgbClr>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endParaRPr sz="2600" b="0" i="0" u="none" strike="noStrike" cap="none">
              <a:solidFill>
                <a:srgbClr val="FFFFFF"/>
              </a:solidFill>
              <a:latin typeface="Arial"/>
              <a:ea typeface="Arial"/>
              <a:cs typeface="Arial"/>
              <a:sym typeface="Arial"/>
            </a:endParaRPr>
          </a:p>
        </p:txBody>
      </p:sp>
      <p:sp>
        <p:nvSpPr>
          <p:cNvPr id="369" name="Google Shape;369;p3"/>
          <p:cNvSpPr txBox="1">
            <a:spLocks noGrp="1"/>
          </p:cNvSpPr>
          <p:nvPr>
            <p:ph type="title"/>
          </p:nvPr>
        </p:nvSpPr>
        <p:spPr>
          <a:xfrm>
            <a:off x="565150" y="768334"/>
            <a:ext cx="6969505" cy="286640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600"/>
              <a:buFont typeface="Arial"/>
              <a:buNone/>
            </a:pPr>
            <a:r>
              <a:rPr lang="en-US" sz="4600"/>
              <a:t>AI can also enhance translation technology and professional translation.</a:t>
            </a:r>
            <a:endParaRPr/>
          </a:p>
        </p:txBody>
      </p:sp>
      <p:cxnSp>
        <p:nvCxnSpPr>
          <p:cNvPr id="370" name="Google Shape;370;p3"/>
          <p:cNvCxnSpPr/>
          <p:nvPr/>
        </p:nvCxnSpPr>
        <p:spPr>
          <a:xfrm>
            <a:off x="565150" y="6087110"/>
            <a:ext cx="7335835" cy="0"/>
          </a:xfrm>
          <a:prstGeom prst="straightConnector1">
            <a:avLst/>
          </a:prstGeom>
          <a:noFill/>
          <a:ln w="12700" cap="flat" cmpd="sng">
            <a:solidFill>
              <a:schemeClr val="lt2"/>
            </a:solidFill>
            <a:prstDash val="solid"/>
            <a:miter lim="800000"/>
            <a:headEnd type="none" w="sm" len="sm"/>
            <a:tailEnd type="none" w="sm" len="sm"/>
          </a:ln>
        </p:spPr>
      </p:cxnSp>
      <p:grpSp>
        <p:nvGrpSpPr>
          <p:cNvPr id="371" name="Google Shape;371;p3"/>
          <p:cNvGrpSpPr/>
          <p:nvPr/>
        </p:nvGrpSpPr>
        <p:grpSpPr>
          <a:xfrm>
            <a:off x="10291746" y="0"/>
            <a:ext cx="1900254" cy="6858000"/>
            <a:chOff x="10291746" y="0"/>
            <a:chExt cx="1900254" cy="6858000"/>
          </a:xfrm>
        </p:grpSpPr>
        <p:sp>
          <p:nvSpPr>
            <p:cNvPr id="372" name="Google Shape;372;p3"/>
            <p:cNvSpPr/>
            <p:nvPr/>
          </p:nvSpPr>
          <p:spPr>
            <a:xfrm>
              <a:off x="11655829" y="809310"/>
              <a:ext cx="536171" cy="1124839"/>
            </a:xfrm>
            <a:custGeom>
              <a:avLst/>
              <a:gdLst/>
              <a:ahLst/>
              <a:cxnLst/>
              <a:rect l="l" t="t" r="r" b="b"/>
              <a:pathLst>
                <a:path w="536171" h="1124839" extrusionOk="0">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3" name="Google Shape;373;p3"/>
            <p:cNvSpPr/>
            <p:nvPr/>
          </p:nvSpPr>
          <p:spPr>
            <a:xfrm>
              <a:off x="10291748" y="0"/>
              <a:ext cx="1130725" cy="565362"/>
            </a:xfrm>
            <a:custGeom>
              <a:avLst/>
              <a:gdLst/>
              <a:ahLst/>
              <a:cxnLst/>
              <a:rect l="l" t="t" r="r" b="b"/>
              <a:pathLst>
                <a:path w="1130725" h="565362" extrusionOk="0">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4" name="Google Shape;374;p3"/>
            <p:cNvSpPr/>
            <p:nvPr/>
          </p:nvSpPr>
          <p:spPr>
            <a:xfrm>
              <a:off x="11656578" y="0"/>
              <a:ext cx="535422" cy="562344"/>
            </a:xfrm>
            <a:custGeom>
              <a:avLst/>
              <a:gdLst/>
              <a:ahLst/>
              <a:cxnLst/>
              <a:rect l="l" t="t" r="r" b="b"/>
              <a:pathLst>
                <a:path w="535422" h="562344" extrusionOk="0">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5" name="Google Shape;375;p3"/>
            <p:cNvSpPr/>
            <p:nvPr/>
          </p:nvSpPr>
          <p:spPr>
            <a:xfrm>
              <a:off x="11656578" y="2181112"/>
              <a:ext cx="535422" cy="1124687"/>
            </a:xfrm>
            <a:custGeom>
              <a:avLst/>
              <a:gdLst/>
              <a:ahLst/>
              <a:cxnLst/>
              <a:rect l="l" t="t" r="r" b="b"/>
              <a:pathLst>
                <a:path w="535422" h="1124687" extrusionOk="0">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6" name="Google Shape;376;p3"/>
            <p:cNvSpPr/>
            <p:nvPr/>
          </p:nvSpPr>
          <p:spPr>
            <a:xfrm>
              <a:off x="10291746" y="806365"/>
              <a:ext cx="1130726" cy="1130724"/>
            </a:xfrm>
            <a:custGeom>
              <a:avLst/>
              <a:gdLst/>
              <a:ahLst/>
              <a:cxnLst/>
              <a:rect l="l" t="t" r="r" b="b"/>
              <a:pathLst>
                <a:path w="1130726" h="1130724" extrusionOk="0">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7" name="Google Shape;377;p3"/>
            <p:cNvSpPr/>
            <p:nvPr/>
          </p:nvSpPr>
          <p:spPr>
            <a:xfrm>
              <a:off x="11656578" y="3552837"/>
              <a:ext cx="535422" cy="1124688"/>
            </a:xfrm>
            <a:custGeom>
              <a:avLst/>
              <a:gdLst/>
              <a:ahLst/>
              <a:cxnLst/>
              <a:rect l="l" t="t" r="r" b="b"/>
              <a:pathLst>
                <a:path w="535422" h="1124688" extrusionOk="0">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8" name="Google Shape;378;p3"/>
            <p:cNvSpPr/>
            <p:nvPr/>
          </p:nvSpPr>
          <p:spPr>
            <a:xfrm>
              <a:off x="11656642" y="6295916"/>
              <a:ext cx="535358" cy="562084"/>
            </a:xfrm>
            <a:custGeom>
              <a:avLst/>
              <a:gdLst/>
              <a:ahLst/>
              <a:cxnLst/>
              <a:rect l="l" t="t" r="r" b="b"/>
              <a:pathLst>
                <a:path w="535358" h="562084" extrusionOk="0">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9"/>
        <p:cNvGrpSpPr/>
        <p:nvPr/>
      </p:nvGrpSpPr>
      <p:grpSpPr>
        <a:xfrm>
          <a:off x="0" y="0"/>
          <a:ext cx="0" cy="0"/>
          <a:chOff x="0" y="0"/>
          <a:chExt cx="0" cy="0"/>
        </a:xfrm>
      </p:grpSpPr>
      <p:grpSp>
        <p:nvGrpSpPr>
          <p:cNvPr id="1660" name="Google Shape;1660;p67"/>
          <p:cNvGrpSpPr/>
          <p:nvPr/>
        </p:nvGrpSpPr>
        <p:grpSpPr>
          <a:xfrm>
            <a:off x="6201388" y="0"/>
            <a:ext cx="5990612" cy="6858001"/>
            <a:chOff x="6201388" y="0"/>
            <a:chExt cx="5990612" cy="6858001"/>
          </a:xfrm>
        </p:grpSpPr>
        <p:sp>
          <p:nvSpPr>
            <p:cNvPr id="1661" name="Google Shape;1661;p67"/>
            <p:cNvSpPr/>
            <p:nvPr/>
          </p:nvSpPr>
          <p:spPr>
            <a:xfrm>
              <a:off x="6201388"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2" name="Google Shape;1662;p67"/>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3" name="Google Shape;1663;p67"/>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4" name="Google Shape;1664;p67"/>
            <p:cNvSpPr/>
            <p:nvPr/>
          </p:nvSpPr>
          <p:spPr>
            <a:xfrm>
              <a:off x="7564253"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5" name="Google Shape;1665;p67"/>
            <p:cNvSpPr/>
            <p:nvPr/>
          </p:nvSpPr>
          <p:spPr>
            <a:xfrm>
              <a:off x="7564253" y="217788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6" name="Google Shape;1666;p67"/>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7" name="Google Shape;1667;p67"/>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8" name="Google Shape;1668;p67"/>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9" name="Google Shape;1669;p67"/>
            <p:cNvSpPr/>
            <p:nvPr/>
          </p:nvSpPr>
          <p:spPr>
            <a:xfrm>
              <a:off x="8927118"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0" name="Google Shape;1670;p67"/>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1" name="Google Shape;1671;p67"/>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2" name="Google Shape;1672;p67"/>
            <p:cNvSpPr/>
            <p:nvPr/>
          </p:nvSpPr>
          <p:spPr>
            <a:xfrm>
              <a:off x="8927118"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3" name="Google Shape;1673;p67"/>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4" name="Google Shape;1674;p67"/>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5" name="Google Shape;1675;p67"/>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6" name="Google Shape;1676;p67"/>
            <p:cNvSpPr/>
            <p:nvPr/>
          </p:nvSpPr>
          <p:spPr>
            <a:xfrm>
              <a:off x="10289984"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7" name="Google Shape;1677;p67"/>
            <p:cNvSpPr/>
            <p:nvPr/>
          </p:nvSpPr>
          <p:spPr>
            <a:xfrm>
              <a:off x="10289984"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8" name="Google Shape;1678;p67"/>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9" name="Google Shape;1679;p67"/>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0" name="Google Shape;1680;p67"/>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1" name="Google Shape;1681;p67"/>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2" name="Google Shape;1682;p67"/>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3" name="Google Shape;1683;p67"/>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4" name="Google Shape;1684;p67"/>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685" name="Google Shape;1685;p67"/>
          <p:cNvCxnSpPr/>
          <p:nvPr/>
        </p:nvCxnSpPr>
        <p:spPr>
          <a:xfrm>
            <a:off x="565150" y="6087110"/>
            <a:ext cx="5066001" cy="0"/>
          </a:xfrm>
          <a:prstGeom prst="straightConnector1">
            <a:avLst/>
          </a:prstGeom>
          <a:noFill/>
          <a:ln w="12700" cap="flat" cmpd="sng">
            <a:solidFill>
              <a:srgbClr val="A5A5A5"/>
            </a:solidFill>
            <a:prstDash val="solid"/>
            <a:miter lim="800000"/>
            <a:headEnd type="none" w="sm" len="sm"/>
            <a:tailEnd type="none" w="sm" len="sm"/>
          </a:ln>
        </p:spPr>
      </p:cxnSp>
      <p:sp>
        <p:nvSpPr>
          <p:cNvPr id="1686" name="Google Shape;1686;p6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7" name="Google Shape;1687;p67"/>
          <p:cNvSpPr txBox="1">
            <a:spLocks noGrp="1"/>
          </p:cNvSpPr>
          <p:nvPr>
            <p:ph type="title"/>
          </p:nvPr>
        </p:nvSpPr>
        <p:spPr>
          <a:xfrm>
            <a:off x="565150" y="768334"/>
            <a:ext cx="5066001" cy="28664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Arial"/>
              <a:buNone/>
            </a:pPr>
            <a:r>
              <a:rPr lang="en-US" sz="6000"/>
              <a:t>Now, we have an alternative …</a:t>
            </a:r>
            <a:endParaRPr/>
          </a:p>
        </p:txBody>
      </p:sp>
      <p:sp>
        <p:nvSpPr>
          <p:cNvPr id="1714" name="Google Shape;1714;p6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1688" name="Google Shape;1688;p67"/>
          <p:cNvCxnSpPr/>
          <p:nvPr/>
        </p:nvCxnSpPr>
        <p:spPr>
          <a:xfrm>
            <a:off x="565150" y="6087110"/>
            <a:ext cx="5066001" cy="0"/>
          </a:xfrm>
          <a:prstGeom prst="straightConnector1">
            <a:avLst/>
          </a:prstGeom>
          <a:noFill/>
          <a:ln w="12700" cap="flat" cmpd="sng">
            <a:solidFill>
              <a:srgbClr val="A5A5A5"/>
            </a:solidFill>
            <a:prstDash val="solid"/>
            <a:miter lim="800000"/>
            <a:headEnd type="none" w="sm" len="sm"/>
            <a:tailEnd type="none" w="sm" len="sm"/>
          </a:ln>
        </p:spPr>
      </p:cxnSp>
      <p:grpSp>
        <p:nvGrpSpPr>
          <p:cNvPr id="1689" name="Google Shape;1689;p67"/>
          <p:cNvGrpSpPr/>
          <p:nvPr/>
        </p:nvGrpSpPr>
        <p:grpSpPr>
          <a:xfrm>
            <a:off x="6201388" y="0"/>
            <a:ext cx="5990612" cy="6858001"/>
            <a:chOff x="6201388" y="0"/>
            <a:chExt cx="5990612" cy="6858001"/>
          </a:xfrm>
        </p:grpSpPr>
        <p:sp>
          <p:nvSpPr>
            <p:cNvPr id="1690" name="Google Shape;1690;p67"/>
            <p:cNvSpPr/>
            <p:nvPr/>
          </p:nvSpPr>
          <p:spPr>
            <a:xfrm>
              <a:off x="6201388"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1" name="Google Shape;1691;p67"/>
            <p:cNvSpPr/>
            <p:nvPr/>
          </p:nvSpPr>
          <p:spPr>
            <a:xfrm>
              <a:off x="6201389" y="1"/>
              <a:ext cx="1130725" cy="565575"/>
            </a:xfrm>
            <a:custGeom>
              <a:avLst/>
              <a:gdLst/>
              <a:ahLst/>
              <a:cxnLst/>
              <a:rect l="l" t="t" r="r" b="b"/>
              <a:pathLst>
                <a:path w="1130725" h="565575" extrusionOk="0">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2" name="Google Shape;1692;p67"/>
            <p:cNvSpPr/>
            <p:nvPr/>
          </p:nvSpPr>
          <p:spPr>
            <a:xfrm>
              <a:off x="7564255" y="6292426"/>
              <a:ext cx="1130723" cy="565575"/>
            </a:xfrm>
            <a:custGeom>
              <a:avLst/>
              <a:gdLst/>
              <a:ahLst/>
              <a:cxnLst/>
              <a:rect l="l" t="t" r="r" b="b"/>
              <a:pathLst>
                <a:path w="1130723" h="565575" extrusionOk="0">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3" name="Google Shape;1693;p67"/>
            <p:cNvSpPr/>
            <p:nvPr/>
          </p:nvSpPr>
          <p:spPr>
            <a:xfrm>
              <a:off x="7564253"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4" name="Google Shape;1694;p67"/>
            <p:cNvSpPr/>
            <p:nvPr/>
          </p:nvSpPr>
          <p:spPr>
            <a:xfrm>
              <a:off x="7564253" y="217788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5" name="Google Shape;1695;p67"/>
            <p:cNvSpPr/>
            <p:nvPr/>
          </p:nvSpPr>
          <p:spPr>
            <a:xfrm>
              <a:off x="7564253" y="80636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6" name="Google Shape;1696;p67"/>
            <p:cNvSpPr/>
            <p:nvPr/>
          </p:nvSpPr>
          <p:spPr>
            <a:xfrm>
              <a:off x="7564254" y="1"/>
              <a:ext cx="1130725" cy="565575"/>
            </a:xfrm>
            <a:custGeom>
              <a:avLst/>
              <a:gdLst/>
              <a:ahLst/>
              <a:cxnLst/>
              <a:rect l="l" t="t" r="r" b="b"/>
              <a:pathLst>
                <a:path w="1130725" h="565575" extrusionOk="0">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7" name="Google Shape;1697;p67"/>
            <p:cNvSpPr/>
            <p:nvPr/>
          </p:nvSpPr>
          <p:spPr>
            <a:xfrm>
              <a:off x="8927118"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8" name="Google Shape;1698;p67"/>
            <p:cNvSpPr/>
            <p:nvPr/>
          </p:nvSpPr>
          <p:spPr>
            <a:xfrm>
              <a:off x="8927118" y="4920911"/>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9" name="Google Shape;1699;p67"/>
            <p:cNvSpPr/>
            <p:nvPr/>
          </p:nvSpPr>
          <p:spPr>
            <a:xfrm>
              <a:off x="8927118" y="3549396"/>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0" name="Google Shape;1700;p67"/>
            <p:cNvSpPr/>
            <p:nvPr/>
          </p:nvSpPr>
          <p:spPr>
            <a:xfrm>
              <a:off x="8927118" y="217788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1" name="Google Shape;1701;p67"/>
            <p:cNvSpPr/>
            <p:nvPr/>
          </p:nvSpPr>
          <p:spPr>
            <a:xfrm>
              <a:off x="8927118"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2" name="Google Shape;1702;p67"/>
            <p:cNvSpPr/>
            <p:nvPr/>
          </p:nvSpPr>
          <p:spPr>
            <a:xfrm>
              <a:off x="8927117" y="0"/>
              <a:ext cx="1130726" cy="565576"/>
            </a:xfrm>
            <a:custGeom>
              <a:avLst/>
              <a:gdLst/>
              <a:ahLst/>
              <a:cxnLst/>
              <a:rect l="l" t="t" r="r" b="b"/>
              <a:pathLst>
                <a:path w="1130726" h="565576" extrusionOk="0">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3" name="Google Shape;1703;p67"/>
            <p:cNvSpPr/>
            <p:nvPr/>
          </p:nvSpPr>
          <p:spPr>
            <a:xfrm>
              <a:off x="10289984" y="6292426"/>
              <a:ext cx="1130724" cy="565575"/>
            </a:xfrm>
            <a:custGeom>
              <a:avLst/>
              <a:gdLst/>
              <a:ahLst/>
              <a:cxnLst/>
              <a:rect l="l" t="t" r="r" b="b"/>
              <a:pathLst>
                <a:path w="1130724" h="565575" extrusionOk="0">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4" name="Google Shape;1704;p67"/>
            <p:cNvSpPr/>
            <p:nvPr/>
          </p:nvSpPr>
          <p:spPr>
            <a:xfrm>
              <a:off x="10289984" y="4920911"/>
              <a:ext cx="1130725" cy="11307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5" name="Google Shape;1705;p67"/>
            <p:cNvSpPr/>
            <p:nvPr/>
          </p:nvSpPr>
          <p:spPr>
            <a:xfrm>
              <a:off x="10289984" y="354939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6" name="Google Shape;1706;p67"/>
            <p:cNvSpPr/>
            <p:nvPr/>
          </p:nvSpPr>
          <p:spPr>
            <a:xfrm>
              <a:off x="10289984" y="806366"/>
              <a:ext cx="1130725" cy="113072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7" name="Google Shape;1707;p67"/>
            <p:cNvSpPr/>
            <p:nvPr/>
          </p:nvSpPr>
          <p:spPr>
            <a:xfrm>
              <a:off x="10289983" y="0"/>
              <a:ext cx="1130726" cy="565576"/>
            </a:xfrm>
            <a:custGeom>
              <a:avLst/>
              <a:gdLst/>
              <a:ahLst/>
              <a:cxnLst/>
              <a:rect l="l" t="t" r="r" b="b"/>
              <a:pathLst>
                <a:path w="1130726" h="565576" extrusionOk="0">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8" name="Google Shape;1708;p67"/>
            <p:cNvSpPr/>
            <p:nvPr/>
          </p:nvSpPr>
          <p:spPr>
            <a:xfrm>
              <a:off x="11652854" y="6295069"/>
              <a:ext cx="539146" cy="562931"/>
            </a:xfrm>
            <a:custGeom>
              <a:avLst/>
              <a:gdLst/>
              <a:ahLst/>
              <a:cxnLst/>
              <a:rect l="l" t="t" r="r" b="b"/>
              <a:pathLst>
                <a:path w="539146" h="562931" extrusionOk="0">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9" name="Google Shape;1709;p67"/>
            <p:cNvSpPr/>
            <p:nvPr/>
          </p:nvSpPr>
          <p:spPr>
            <a:xfrm>
              <a:off x="11652853" y="4923555"/>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0" name="Google Shape;1710;p67"/>
            <p:cNvSpPr/>
            <p:nvPr/>
          </p:nvSpPr>
          <p:spPr>
            <a:xfrm>
              <a:off x="11652853" y="3552039"/>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1" name="Google Shape;1711;p67"/>
            <p:cNvSpPr/>
            <p:nvPr/>
          </p:nvSpPr>
          <p:spPr>
            <a:xfrm>
              <a:off x="11652853" y="2180524"/>
              <a:ext cx="539147" cy="1125438"/>
            </a:xfrm>
            <a:custGeom>
              <a:avLst/>
              <a:gdLst/>
              <a:ahLst/>
              <a:cxnLst/>
              <a:rect l="l" t="t" r="r" b="b"/>
              <a:pathLst>
                <a:path w="539147" h="1125438" extrusionOk="0">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2" name="Google Shape;1712;p67"/>
            <p:cNvSpPr/>
            <p:nvPr/>
          </p:nvSpPr>
          <p:spPr>
            <a:xfrm>
              <a:off x="11652853" y="809010"/>
              <a:ext cx="539147" cy="1125439"/>
            </a:xfrm>
            <a:custGeom>
              <a:avLst/>
              <a:gdLst/>
              <a:ahLst/>
              <a:cxnLst/>
              <a:rect l="l" t="t" r="r" b="b"/>
              <a:pathLst>
                <a:path w="539147" h="1125439" extrusionOk="0">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3" name="Google Shape;1713;p67"/>
            <p:cNvSpPr/>
            <p:nvPr/>
          </p:nvSpPr>
          <p:spPr>
            <a:xfrm>
              <a:off x="11652853" y="1"/>
              <a:ext cx="539147" cy="562933"/>
            </a:xfrm>
            <a:custGeom>
              <a:avLst/>
              <a:gdLst/>
              <a:ahLst/>
              <a:cxnLst/>
              <a:rect l="l" t="t" r="r" b="b"/>
              <a:pathLst>
                <a:path w="539147" h="562933" extrusionOk="0">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pic>
        <p:nvPicPr>
          <p:cNvPr id="1719" name="Google Shape;1719;p68"/>
          <p:cNvPicPr preferRelativeResize="0"/>
          <p:nvPr/>
        </p:nvPicPr>
        <p:blipFill rotWithShape="1">
          <a:blip r:embed="rId3">
            <a:alphaModFix/>
          </a:blip>
          <a:srcRect/>
          <a:stretch/>
        </p:blipFill>
        <p:spPr>
          <a:xfrm>
            <a:off x="269216" y="1430899"/>
            <a:ext cx="11786088" cy="3306754"/>
          </a:xfrm>
          <a:prstGeom prst="rect">
            <a:avLst/>
          </a:prstGeom>
          <a:noFill/>
          <a:ln>
            <a:noFill/>
          </a:ln>
        </p:spPr>
      </p:pic>
      <p:sp>
        <p:nvSpPr>
          <p:cNvPr id="1720" name="Google Shape;1720;p68"/>
          <p:cNvSpPr/>
          <p:nvPr/>
        </p:nvSpPr>
        <p:spPr>
          <a:xfrm>
            <a:off x="4253947" y="463825"/>
            <a:ext cx="7460974" cy="1987827"/>
          </a:xfrm>
          <a:prstGeom prst="wedgeRectCallout">
            <a:avLst>
              <a:gd name="adj1" fmla="val -34509"/>
              <a:gd name="adj2" fmla="val 61318"/>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a:solidFill>
                  <a:srgbClr val="000000"/>
                </a:solidFill>
                <a:latin typeface="Arial"/>
                <a:ea typeface="Arial"/>
                <a:cs typeface="Arial"/>
                <a:sym typeface="Arial"/>
              </a:rPr>
              <a:t>Context:</a:t>
            </a:r>
            <a:r>
              <a:rPr lang="en-US" sz="1800" b="0" i="0">
                <a:solidFill>
                  <a:srgbClr val="000000"/>
                </a:solidFill>
                <a:latin typeface="Arial"/>
                <a:ea typeface="Arial"/>
                <a:cs typeface="Arial"/>
                <a:sym typeface="Arial"/>
              </a:rPr>
              <a:t> In addition, the LCSD performance venues are procuring by phases 4K digital light processing projector, 4K pan–tilt–zoom camera, camera remote controller and related digital equipment for live streaming, immersive effect </a:t>
            </a:r>
            <a:r>
              <a:rPr lang="en-US" sz="1800" b="1" i="0">
                <a:solidFill>
                  <a:schemeClr val="accent1"/>
                </a:solidFill>
                <a:latin typeface="Arial"/>
                <a:ea typeface="Arial"/>
                <a:cs typeface="Arial"/>
                <a:sym typeface="Arial"/>
              </a:rPr>
              <a:t>sound</a:t>
            </a:r>
            <a:r>
              <a:rPr lang="en-US" sz="1800" b="0" i="0">
                <a:solidFill>
                  <a:srgbClr val="000000"/>
                </a:solidFill>
                <a:latin typeface="Arial"/>
                <a:ea typeface="Arial"/>
                <a:cs typeface="Arial"/>
                <a:sym typeface="Arial"/>
              </a:rPr>
              <a:t> system, digital sound console and LED moving lights to support visual art creations of arts groups that incorporate arts tech as well as live streaming or video recording.</a:t>
            </a:r>
            <a:endParaRPr sz="1800">
              <a:solidFill>
                <a:schemeClr val="dk1"/>
              </a:solidFill>
              <a:latin typeface="Arial"/>
              <a:ea typeface="Arial"/>
              <a:cs typeface="Arial"/>
              <a:sym typeface="Arial"/>
            </a:endParaRPr>
          </a:p>
        </p:txBody>
      </p:sp>
      <p:sp>
        <p:nvSpPr>
          <p:cNvPr id="1721" name="Google Shape;1721;p68"/>
          <p:cNvSpPr/>
          <p:nvPr/>
        </p:nvSpPr>
        <p:spPr>
          <a:xfrm>
            <a:off x="1192696" y="4552123"/>
            <a:ext cx="10323442" cy="1534987"/>
          </a:xfrm>
          <a:prstGeom prst="wedgeRectCallout">
            <a:avLst>
              <a:gd name="adj1" fmla="val 4901"/>
              <a:gd name="adj2" fmla="val -53732"/>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a:solidFill>
                  <a:srgbClr val="000000"/>
                </a:solidFill>
                <a:latin typeface="Arial"/>
                <a:ea typeface="Arial"/>
                <a:cs typeface="Arial"/>
                <a:sym typeface="Arial"/>
              </a:rPr>
              <a:t>Explanation:</a:t>
            </a:r>
            <a:r>
              <a:rPr lang="en-US" sz="1800" b="0" i="0">
                <a:solidFill>
                  <a:srgbClr val="000000"/>
                </a:solidFill>
                <a:latin typeface="Arial"/>
                <a:ea typeface="Arial"/>
                <a:cs typeface="Arial"/>
                <a:sym typeface="Arial"/>
              </a:rPr>
              <a:t> In the given financial text, the term "sound" refers to the audio equipment that will be procured for live streaming and immersive effect sound system. The sound system will be used to support visual art creations of arts groups that incorporate arts tech as well as live streaming or video recording. Therefore, the term "sound" in this context refers to </a:t>
            </a:r>
            <a:r>
              <a:rPr lang="en-US" sz="1800" b="1" i="0">
                <a:solidFill>
                  <a:schemeClr val="accent1"/>
                </a:solidFill>
                <a:latin typeface="Arial"/>
                <a:ea typeface="Arial"/>
                <a:cs typeface="Arial"/>
                <a:sym typeface="Arial"/>
              </a:rPr>
              <a:t>the audio equipment</a:t>
            </a:r>
            <a:r>
              <a:rPr lang="en-US" sz="1800" b="0" i="0">
                <a:solidFill>
                  <a:srgbClr val="000000"/>
                </a:solidFill>
                <a:latin typeface="Arial"/>
                <a:ea typeface="Arial"/>
                <a:cs typeface="Arial"/>
                <a:sym typeface="Arial"/>
              </a:rPr>
              <a:t> that will be used to produce and manage the sound for these artistic performances.</a:t>
            </a:r>
            <a:endParaRPr sz="1800">
              <a:solidFill>
                <a:schemeClr val="dk1"/>
              </a:solidFill>
              <a:latin typeface="Arial"/>
              <a:ea typeface="Arial"/>
              <a:cs typeface="Arial"/>
              <a:sym typeface="Arial"/>
            </a:endParaRPr>
          </a:p>
        </p:txBody>
      </p:sp>
      <p:sp>
        <p:nvSpPr>
          <p:cNvPr id="1722" name="Google Shape;1722;p68"/>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Sound (1)</a:t>
            </a:r>
            <a:endParaRPr/>
          </a:p>
        </p:txBody>
      </p:sp>
      <p:sp>
        <p:nvSpPr>
          <p:cNvPr id="1723" name="Google Shape;1723;p6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6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Sound (2)</a:t>
            </a:r>
            <a:endParaRPr/>
          </a:p>
        </p:txBody>
      </p:sp>
      <p:sp>
        <p:nvSpPr>
          <p:cNvPr id="1732" name="Google Shape;1732;p6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pic>
        <p:nvPicPr>
          <p:cNvPr id="1729" name="Google Shape;1729;p69"/>
          <p:cNvPicPr preferRelativeResize="0"/>
          <p:nvPr/>
        </p:nvPicPr>
        <p:blipFill rotWithShape="1">
          <a:blip r:embed="rId3">
            <a:alphaModFix/>
          </a:blip>
          <a:srcRect/>
          <a:stretch/>
        </p:blipFill>
        <p:spPr>
          <a:xfrm>
            <a:off x="367747" y="1405381"/>
            <a:ext cx="11612436" cy="3412745"/>
          </a:xfrm>
          <a:prstGeom prst="rect">
            <a:avLst/>
          </a:prstGeom>
          <a:noFill/>
          <a:ln>
            <a:noFill/>
          </a:ln>
        </p:spPr>
      </p:pic>
      <p:sp>
        <p:nvSpPr>
          <p:cNvPr id="1730" name="Google Shape;1730;p69"/>
          <p:cNvSpPr/>
          <p:nvPr/>
        </p:nvSpPr>
        <p:spPr>
          <a:xfrm>
            <a:off x="4253947" y="463825"/>
            <a:ext cx="7460974" cy="1987827"/>
          </a:xfrm>
          <a:prstGeom prst="wedgeRectCallout">
            <a:avLst>
              <a:gd name="adj1" fmla="val -34509"/>
              <a:gd name="adj2" fmla="val 61318"/>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a:solidFill>
                  <a:srgbClr val="000000"/>
                </a:solidFill>
                <a:latin typeface="Arial"/>
                <a:ea typeface="Arial"/>
                <a:cs typeface="Arial"/>
                <a:sym typeface="Arial"/>
              </a:rPr>
              <a:t>Context:</a:t>
            </a:r>
            <a:r>
              <a:rPr lang="en-US" sz="1800" b="0" i="0">
                <a:solidFill>
                  <a:srgbClr val="000000"/>
                </a:solidFill>
                <a:latin typeface="Arial"/>
                <a:ea typeface="Arial"/>
                <a:cs typeface="Arial"/>
                <a:sym typeface="Arial"/>
              </a:rPr>
              <a:t> Hong Kong is among the most advanced information and communication technology hubs in the world.  Our well-established business support services and </a:t>
            </a:r>
            <a:r>
              <a:rPr lang="en-US" sz="1800" b="1" i="0">
                <a:solidFill>
                  <a:schemeClr val="accent1"/>
                </a:solidFill>
                <a:latin typeface="Arial"/>
                <a:ea typeface="Arial"/>
                <a:cs typeface="Arial"/>
                <a:sym typeface="Arial"/>
              </a:rPr>
              <a:t>sound</a:t>
            </a:r>
            <a:r>
              <a:rPr lang="en-US" sz="1800" b="0" i="0">
                <a:solidFill>
                  <a:srgbClr val="000000"/>
                </a:solidFill>
                <a:latin typeface="Arial"/>
                <a:ea typeface="Arial"/>
                <a:cs typeface="Arial"/>
                <a:sym typeface="Arial"/>
              </a:rPr>
              <a:t> system to protect intellectual property (IP) rights provide favourable conditions for the growth of start-ups.  Many public and private organisations offer support, including provision of co-working space, incubation programmes, business advisory services, and assistance in building partner networks. </a:t>
            </a:r>
            <a:endParaRPr sz="1800">
              <a:solidFill>
                <a:schemeClr val="dk1"/>
              </a:solidFill>
              <a:latin typeface="Arial"/>
              <a:ea typeface="Arial"/>
              <a:cs typeface="Arial"/>
              <a:sym typeface="Arial"/>
            </a:endParaRPr>
          </a:p>
        </p:txBody>
      </p:sp>
      <p:sp>
        <p:nvSpPr>
          <p:cNvPr id="1731" name="Google Shape;1731;p69"/>
          <p:cNvSpPr/>
          <p:nvPr/>
        </p:nvSpPr>
        <p:spPr>
          <a:xfrm>
            <a:off x="1205948" y="4497330"/>
            <a:ext cx="10323442" cy="1534987"/>
          </a:xfrm>
          <a:prstGeom prst="wedgeRectCallout">
            <a:avLst>
              <a:gd name="adj1" fmla="val 4644"/>
              <a:gd name="adj2" fmla="val -58912"/>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a:solidFill>
                  <a:srgbClr val="000000"/>
                </a:solidFill>
                <a:latin typeface="Arial"/>
                <a:ea typeface="Arial"/>
                <a:cs typeface="Arial"/>
                <a:sym typeface="Arial"/>
              </a:rPr>
              <a:t>Explanation:</a:t>
            </a:r>
            <a:r>
              <a:rPr lang="en-US" sz="1800" b="0" i="0">
                <a:solidFill>
                  <a:srgbClr val="000000"/>
                </a:solidFill>
                <a:latin typeface="Arial"/>
                <a:ea typeface="Arial"/>
                <a:cs typeface="Arial"/>
                <a:sym typeface="Arial"/>
              </a:rPr>
              <a:t> In the given financial text, the term "sound" is used to describe the system for protecting intellectual property (IP) rights in Hong Kong. The text states that the city has a well-established business support system and a "sound system" to protect IP rights, which provides favorable conditions for the growth of start-ups. This implies that the system for protecting IP rights in Hong Kong is </a:t>
            </a:r>
            <a:r>
              <a:rPr lang="en-US" sz="1800" b="1" i="0">
                <a:solidFill>
                  <a:schemeClr val="accent1"/>
                </a:solidFill>
                <a:latin typeface="Arial"/>
                <a:ea typeface="Arial"/>
                <a:cs typeface="Arial"/>
                <a:sym typeface="Arial"/>
              </a:rPr>
              <a:t>effective and reliable</a:t>
            </a:r>
            <a:r>
              <a:rPr lang="en-US" sz="1800" b="0" i="0">
                <a:solidFill>
                  <a:srgbClr val="000000"/>
                </a:solidFill>
                <a:latin typeface="Arial"/>
                <a:ea typeface="Arial"/>
                <a:cs typeface="Arial"/>
                <a:sym typeface="Arial"/>
              </a:rPr>
              <a:t>, providing a stable and supportive environment for businesses to thrive.</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7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b="1"/>
              <a:t>Example 2</a:t>
            </a:r>
            <a:endParaRPr/>
          </a:p>
        </p:txBody>
      </p:sp>
      <p:sp>
        <p:nvSpPr>
          <p:cNvPr id="1738" name="Google Shape;1738;p7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b="1"/>
              <a:t>Task: </a:t>
            </a:r>
            <a:r>
              <a:rPr lang="en-US"/>
              <a:t>Explain a multi-word expression containing technical terms, using a given sentence for context.</a:t>
            </a:r>
            <a:endParaRPr b="1"/>
          </a:p>
        </p:txBody>
      </p:sp>
      <p:sp>
        <p:nvSpPr>
          <p:cNvPr id="1739" name="Google Shape;1739;p7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pic>
        <p:nvPicPr>
          <p:cNvPr id="1744" name="Google Shape;1744;p71"/>
          <p:cNvPicPr preferRelativeResize="0"/>
          <p:nvPr/>
        </p:nvPicPr>
        <p:blipFill rotWithShape="1">
          <a:blip r:embed="rId3">
            <a:alphaModFix/>
          </a:blip>
          <a:srcRect/>
          <a:stretch/>
        </p:blipFill>
        <p:spPr>
          <a:xfrm>
            <a:off x="201425" y="1292766"/>
            <a:ext cx="11789150" cy="3642402"/>
          </a:xfrm>
          <a:prstGeom prst="rect">
            <a:avLst/>
          </a:prstGeom>
          <a:noFill/>
          <a:ln>
            <a:noFill/>
          </a:ln>
        </p:spPr>
      </p:pic>
      <p:sp>
        <p:nvSpPr>
          <p:cNvPr id="1745" name="Google Shape;1745;p71"/>
          <p:cNvSpPr/>
          <p:nvPr/>
        </p:nvSpPr>
        <p:spPr>
          <a:xfrm>
            <a:off x="4253947" y="477077"/>
            <a:ext cx="7460974" cy="1987827"/>
          </a:xfrm>
          <a:prstGeom prst="wedgeRectCallout">
            <a:avLst>
              <a:gd name="adj1" fmla="val -34509"/>
              <a:gd name="adj2" fmla="val 61318"/>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a:solidFill>
                  <a:srgbClr val="000000"/>
                </a:solidFill>
                <a:latin typeface="Arial"/>
                <a:ea typeface="Arial"/>
                <a:cs typeface="Arial"/>
                <a:sym typeface="Arial"/>
              </a:rPr>
              <a:t>Input:</a:t>
            </a:r>
            <a:r>
              <a:rPr lang="en-US" sz="1800" b="0" i="0">
                <a:solidFill>
                  <a:srgbClr val="000000"/>
                </a:solidFill>
                <a:latin typeface="Arial"/>
                <a:ea typeface="Arial"/>
                <a:cs typeface="Arial"/>
                <a:sym typeface="Arial"/>
              </a:rPr>
              <a:t> In terms of financing, Hong Kong has implemented a new listing regime since end-April 2018 to facilitate the listing of </a:t>
            </a:r>
            <a:r>
              <a:rPr lang="en-US" sz="1800" b="1" i="0">
                <a:solidFill>
                  <a:schemeClr val="accent1"/>
                </a:solidFill>
                <a:latin typeface="Arial"/>
                <a:ea typeface="Arial"/>
                <a:cs typeface="Arial"/>
                <a:sym typeface="Arial"/>
              </a:rPr>
              <a:t>pre-revenue/pre-profit biotechnology companies</a:t>
            </a:r>
            <a:r>
              <a:rPr lang="en-US" sz="1800" b="0" i="0">
                <a:solidFill>
                  <a:srgbClr val="000000"/>
                </a:solidFill>
                <a:latin typeface="Arial"/>
                <a:ea typeface="Arial"/>
                <a:cs typeface="Arial"/>
                <a:sym typeface="Arial"/>
              </a:rPr>
              <a:t> in Hong Kong. A total of 31 pre-revenue / pre-profit biotechnology companies have listed in Hong Kong under the new regime so far. The Corporate Venture Fund of HKSTPC has also invested in biotechnological start-ups engaging in drug delivery, stem cell technology and cancer treatment research, etc.</a:t>
            </a:r>
            <a:endParaRPr sz="1800">
              <a:solidFill>
                <a:schemeClr val="dk1"/>
              </a:solidFill>
              <a:latin typeface="Arial"/>
              <a:ea typeface="Arial"/>
              <a:cs typeface="Arial"/>
              <a:sym typeface="Arial"/>
            </a:endParaRPr>
          </a:p>
        </p:txBody>
      </p:sp>
      <p:sp>
        <p:nvSpPr>
          <p:cNvPr id="1746" name="Google Shape;1746;p71"/>
          <p:cNvSpPr/>
          <p:nvPr/>
        </p:nvSpPr>
        <p:spPr>
          <a:xfrm>
            <a:off x="1285462" y="4512262"/>
            <a:ext cx="10323442" cy="1284980"/>
          </a:xfrm>
          <a:prstGeom prst="wedgeRectCallout">
            <a:avLst>
              <a:gd name="adj1" fmla="val 4644"/>
              <a:gd name="adj2" fmla="val -58912"/>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i="0">
                <a:solidFill>
                  <a:srgbClr val="000000"/>
                </a:solidFill>
                <a:latin typeface="Arial"/>
                <a:ea typeface="Arial"/>
                <a:cs typeface="Arial"/>
                <a:sym typeface="Arial"/>
              </a:rPr>
              <a:t>Explanation:</a:t>
            </a:r>
            <a:r>
              <a:rPr lang="en-US" sz="1400" b="0" i="0">
                <a:solidFill>
                  <a:srgbClr val="000000"/>
                </a:solidFill>
                <a:latin typeface="Arial"/>
                <a:ea typeface="Arial"/>
                <a:cs typeface="Arial"/>
                <a:sym typeface="Arial"/>
              </a:rPr>
              <a:t> The expression "pre-revenue/pre-profit biotechnology companies" refers to companies in the biotechnology industry that have not yet generated revenue or have not yet turned a profit. </a:t>
            </a:r>
            <a:r>
              <a:rPr lang="en-US" sz="1400" b="1" i="0">
                <a:solidFill>
                  <a:schemeClr val="accent1"/>
                </a:solidFill>
                <a:latin typeface="Arial"/>
                <a:ea typeface="Arial"/>
                <a:cs typeface="Arial"/>
                <a:sym typeface="Arial"/>
              </a:rPr>
              <a:t>These companies are typically in the early stages of development and are focused on researching and developing new products or technologies. The new listing regime implemented in Hong Kong is designed to make it easier for these companies to list on the stock market, as they may not have the financial statements or track record required for traditional listings …</a:t>
            </a:r>
            <a:endParaRPr sz="1400" b="0" i="0">
              <a:solidFill>
                <a:srgbClr val="000000"/>
              </a:solidFill>
              <a:latin typeface="Arial"/>
              <a:ea typeface="Arial"/>
              <a:cs typeface="Arial"/>
              <a:sym typeface="Arial"/>
            </a:endParaRPr>
          </a:p>
        </p:txBody>
      </p:sp>
      <p:sp>
        <p:nvSpPr>
          <p:cNvPr id="1747" name="Google Shape;1747;p7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7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b="1"/>
              <a:t>Example 3</a:t>
            </a:r>
            <a:endParaRPr/>
          </a:p>
        </p:txBody>
      </p:sp>
      <p:sp>
        <p:nvSpPr>
          <p:cNvPr id="1753" name="Google Shape;1753;p72"/>
          <p:cNvSpPr txBox="1">
            <a:spLocks noGrp="1"/>
          </p:cNvSpPr>
          <p:nvPr>
            <p:ph type="body" idx="1"/>
          </p:nvPr>
        </p:nvSpPr>
        <p:spPr>
          <a:xfrm>
            <a:off x="565150" y="2160016"/>
            <a:ext cx="7335835" cy="392709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Clr>
                <a:schemeClr val="dk1"/>
              </a:buClr>
              <a:buSzPct val="100000"/>
              <a:buNone/>
            </a:pPr>
            <a:r>
              <a:rPr lang="en-US" b="1"/>
              <a:t>Task: </a:t>
            </a:r>
            <a:r>
              <a:rPr lang="en-US"/>
              <a:t>Explain a given sentence within the context of a paragraph.</a:t>
            </a:r>
            <a:endParaRPr/>
          </a:p>
          <a:p>
            <a:pPr marL="0" lvl="0" indent="0" algn="l" rtl="0">
              <a:lnSpc>
                <a:spcPct val="100000"/>
              </a:lnSpc>
              <a:spcBef>
                <a:spcPts val="900"/>
              </a:spcBef>
              <a:spcAft>
                <a:spcPts val="0"/>
              </a:spcAft>
              <a:buClr>
                <a:schemeClr val="dk1"/>
              </a:buClr>
              <a:buSzPct val="100000"/>
              <a:buNone/>
            </a:pPr>
            <a:r>
              <a:rPr lang="en-US" b="1"/>
              <a:t>Input:</a:t>
            </a:r>
            <a:endParaRPr/>
          </a:p>
          <a:p>
            <a:pPr marL="0" lvl="0" indent="0" algn="l" rtl="0">
              <a:lnSpc>
                <a:spcPct val="100000"/>
              </a:lnSpc>
              <a:spcBef>
                <a:spcPts val="900"/>
              </a:spcBef>
              <a:spcAft>
                <a:spcPts val="0"/>
              </a:spcAft>
              <a:buClr>
                <a:schemeClr val="dk1"/>
              </a:buClr>
              <a:buSzPct val="100000"/>
              <a:buNone/>
            </a:pPr>
            <a:r>
              <a:rPr lang="en-US"/>
              <a:t>"Hong Kong is a leading player in green finance. </a:t>
            </a:r>
            <a:r>
              <a:rPr lang="en-US" b="1">
                <a:solidFill>
                  <a:schemeClr val="accent1"/>
                </a:solidFill>
              </a:rPr>
              <a:t>In 2022, green and sustainable debts arranged or issued in Hong Kong amounted to over US$80.5 billion</a:t>
            </a:r>
            <a:r>
              <a:rPr lang="en-US"/>
              <a:t>," Mr Hui said, adding that the US$101 million tokenised green bond issued by the Hong Kong Special Administrative Region Government in February this year, the first of its kind released in the world by a government, could further entrench the awareness of sustainability issues in combination with technology.</a:t>
            </a:r>
            <a:endParaRPr b="1"/>
          </a:p>
        </p:txBody>
      </p:sp>
      <p:sp>
        <p:nvSpPr>
          <p:cNvPr id="1754" name="Google Shape;1754;p7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pic>
        <p:nvPicPr>
          <p:cNvPr id="1759" name="Google Shape;1759;p73"/>
          <p:cNvPicPr preferRelativeResize="0"/>
          <p:nvPr/>
        </p:nvPicPr>
        <p:blipFill rotWithShape="1">
          <a:blip r:embed="rId3">
            <a:alphaModFix/>
          </a:blip>
          <a:srcRect/>
          <a:stretch/>
        </p:blipFill>
        <p:spPr>
          <a:xfrm>
            <a:off x="56910" y="1063190"/>
            <a:ext cx="12078180" cy="3893123"/>
          </a:xfrm>
          <a:prstGeom prst="rect">
            <a:avLst/>
          </a:prstGeom>
          <a:noFill/>
          <a:ln>
            <a:noFill/>
          </a:ln>
        </p:spPr>
      </p:pic>
      <p:sp>
        <p:nvSpPr>
          <p:cNvPr id="1760" name="Google Shape;1760;p73"/>
          <p:cNvSpPr/>
          <p:nvPr/>
        </p:nvSpPr>
        <p:spPr>
          <a:xfrm>
            <a:off x="4810539" y="4912838"/>
            <a:ext cx="6639338" cy="1284980"/>
          </a:xfrm>
          <a:prstGeom prst="wedgeRectCallout">
            <a:avLst>
              <a:gd name="adj1" fmla="val 4644"/>
              <a:gd name="adj2" fmla="val -58912"/>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rgbClr val="000000"/>
              </a:buClr>
              <a:buSzPts val="2000"/>
              <a:buFont typeface="Arial"/>
              <a:buAutoNum type="arabicPeriod"/>
            </a:pPr>
            <a:r>
              <a:rPr lang="en-US" sz="2000" i="0">
                <a:solidFill>
                  <a:srgbClr val="000000"/>
                </a:solidFill>
                <a:latin typeface="Arial"/>
                <a:ea typeface="Arial"/>
                <a:cs typeface="Arial"/>
                <a:sym typeface="Arial"/>
              </a:rPr>
              <a:t>The context in which the given sentence is used.</a:t>
            </a:r>
            <a:endParaRPr/>
          </a:p>
          <a:p>
            <a:pPr marL="342900" marR="0" lvl="0" indent="-342900" algn="l" rtl="0">
              <a:spcBef>
                <a:spcPts val="0"/>
              </a:spcBef>
              <a:spcAft>
                <a:spcPts val="0"/>
              </a:spcAft>
              <a:buClr>
                <a:srgbClr val="000000"/>
              </a:buClr>
              <a:buSzPts val="2000"/>
              <a:buFont typeface="Arial"/>
              <a:buAutoNum type="arabicPeriod"/>
            </a:pPr>
            <a:r>
              <a:rPr lang="en-US" sz="2000" i="0">
                <a:solidFill>
                  <a:srgbClr val="000000"/>
                </a:solidFill>
                <a:latin typeface="Arial"/>
                <a:ea typeface="Arial"/>
                <a:cs typeface="Arial"/>
                <a:sym typeface="Arial"/>
              </a:rPr>
              <a:t>Explanation of "green finance."</a:t>
            </a:r>
            <a:endParaRPr/>
          </a:p>
          <a:p>
            <a:pPr marL="342900" marR="0" lvl="0" indent="-342900" algn="l" rtl="0">
              <a:spcBef>
                <a:spcPts val="0"/>
              </a:spcBef>
              <a:spcAft>
                <a:spcPts val="0"/>
              </a:spcAft>
              <a:buClr>
                <a:srgbClr val="000000"/>
              </a:buClr>
              <a:buSzPts val="2000"/>
              <a:buFont typeface="Arial"/>
              <a:buAutoNum type="arabicPeriod"/>
            </a:pPr>
            <a:r>
              <a:rPr lang="en-US" sz="2000" i="0">
                <a:solidFill>
                  <a:srgbClr val="000000"/>
                </a:solidFill>
                <a:latin typeface="Arial"/>
                <a:ea typeface="Arial"/>
                <a:cs typeface="Arial"/>
                <a:sym typeface="Arial"/>
              </a:rPr>
              <a:t>Connection of the given sentence with other parts of the text.</a:t>
            </a:r>
            <a:endParaRPr/>
          </a:p>
        </p:txBody>
      </p:sp>
      <p:sp>
        <p:nvSpPr>
          <p:cNvPr id="1761" name="Google Shape;1761;p7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7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Platform 4: Sentence Finder</a:t>
            </a:r>
            <a:endParaRPr/>
          </a:p>
        </p:txBody>
      </p:sp>
      <p:sp>
        <p:nvSpPr>
          <p:cNvPr id="1767" name="Google Shape;1767;p7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en-US" b="0" i="0" dirty="0"/>
              <a:t>This tool assists translators in identifying </a:t>
            </a:r>
            <a:r>
              <a:rPr lang="en-US" b="1" i="0" dirty="0">
                <a:solidFill>
                  <a:schemeClr val="accent1"/>
                </a:solidFill>
              </a:rPr>
              <a:t>previously translated or similar sentences or expressions</a:t>
            </a:r>
            <a:r>
              <a:rPr lang="en-US" b="0" i="0" dirty="0"/>
              <a:t> for reference and reuse. This </a:t>
            </a:r>
            <a:r>
              <a:rPr lang="en-US" dirty="0"/>
              <a:t>may help</a:t>
            </a:r>
            <a:r>
              <a:rPr lang="en-US" b="0" i="0" dirty="0"/>
              <a:t> reduce the need for retranslating every aspect of the content.</a:t>
            </a:r>
            <a:endParaRPr dirty="0"/>
          </a:p>
          <a:p>
            <a:pPr marL="228600" lvl="0" indent="-228600" algn="l" rtl="0">
              <a:lnSpc>
                <a:spcPct val="100000"/>
              </a:lnSpc>
              <a:spcBef>
                <a:spcPts val="900"/>
              </a:spcBef>
              <a:spcAft>
                <a:spcPts val="0"/>
              </a:spcAft>
              <a:buClr>
                <a:schemeClr val="dk1"/>
              </a:buClr>
              <a:buSzPts val="2400"/>
              <a:buChar char="•"/>
            </a:pPr>
            <a:r>
              <a:rPr lang="en-US" b="0" i="0" dirty="0"/>
              <a:t>It could also </a:t>
            </a:r>
            <a:r>
              <a:rPr lang="en-US" b="1" i="0" dirty="0">
                <a:solidFill>
                  <a:schemeClr val="accent1"/>
                </a:solidFill>
              </a:rPr>
              <a:t>facilitate the alignment of terminology and translation style</a:t>
            </a:r>
            <a:r>
              <a:rPr lang="en-US" b="0" i="0" dirty="0"/>
              <a:t> with those found in previously translated content.</a:t>
            </a:r>
            <a:endParaRPr dirty="0"/>
          </a:p>
        </p:txBody>
      </p:sp>
      <p:sp>
        <p:nvSpPr>
          <p:cNvPr id="1768" name="Google Shape;1768;p7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7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Conventional form of TM</a:t>
            </a:r>
            <a:endParaRPr/>
          </a:p>
        </p:txBody>
      </p:sp>
      <p:sp>
        <p:nvSpPr>
          <p:cNvPr id="1784" name="Google Shape;1784;p7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pic>
        <p:nvPicPr>
          <p:cNvPr id="1774" name="Google Shape;1774;p75" descr="Chat bubble with solid fill"/>
          <p:cNvPicPr preferRelativeResize="0"/>
          <p:nvPr/>
        </p:nvPicPr>
        <p:blipFill rotWithShape="1">
          <a:blip r:embed="rId3">
            <a:alphaModFix/>
          </a:blip>
          <a:srcRect/>
          <a:stretch/>
        </p:blipFill>
        <p:spPr>
          <a:xfrm>
            <a:off x="2810206" y="2971800"/>
            <a:ext cx="914400" cy="914400"/>
          </a:xfrm>
          <a:prstGeom prst="rect">
            <a:avLst/>
          </a:prstGeom>
          <a:noFill/>
          <a:ln>
            <a:noFill/>
          </a:ln>
        </p:spPr>
      </p:pic>
      <p:pic>
        <p:nvPicPr>
          <p:cNvPr id="1775" name="Google Shape;1775;p75" descr="Chat bubble with solid fill"/>
          <p:cNvPicPr preferRelativeResize="0"/>
          <p:nvPr/>
        </p:nvPicPr>
        <p:blipFill rotWithShape="1">
          <a:blip r:embed="rId4">
            <a:alphaModFix/>
          </a:blip>
          <a:srcRect/>
          <a:stretch/>
        </p:blipFill>
        <p:spPr>
          <a:xfrm>
            <a:off x="5815753" y="2971800"/>
            <a:ext cx="914400" cy="914400"/>
          </a:xfrm>
          <a:prstGeom prst="rect">
            <a:avLst/>
          </a:prstGeom>
          <a:noFill/>
          <a:ln>
            <a:noFill/>
          </a:ln>
        </p:spPr>
      </p:pic>
      <p:sp>
        <p:nvSpPr>
          <p:cNvPr id="1776" name="Google Shape;1776;p75"/>
          <p:cNvSpPr/>
          <p:nvPr/>
        </p:nvSpPr>
        <p:spPr>
          <a:xfrm>
            <a:off x="3795508" y="3162643"/>
            <a:ext cx="1975518" cy="424069"/>
          </a:xfrm>
          <a:prstGeom prst="leftRightArrow">
            <a:avLst>
              <a:gd name="adj1" fmla="val 50000"/>
              <a:gd name="adj2"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7" name="Google Shape;1777;p75"/>
          <p:cNvSpPr txBox="1"/>
          <p:nvPr/>
        </p:nvSpPr>
        <p:spPr>
          <a:xfrm>
            <a:off x="2678719" y="3819718"/>
            <a:ext cx="11773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New SL</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sentence</a:t>
            </a:r>
            <a:endParaRPr/>
          </a:p>
        </p:txBody>
      </p:sp>
      <p:sp>
        <p:nvSpPr>
          <p:cNvPr id="1778" name="Google Shape;1778;p75"/>
          <p:cNvSpPr txBox="1"/>
          <p:nvPr/>
        </p:nvSpPr>
        <p:spPr>
          <a:xfrm>
            <a:off x="5576641" y="3816249"/>
            <a:ext cx="139262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Existing SL</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sentence</a:t>
            </a:r>
            <a:endParaRPr/>
          </a:p>
        </p:txBody>
      </p:sp>
      <p:pic>
        <p:nvPicPr>
          <p:cNvPr id="1779" name="Google Shape;1779;p75" descr="Chat bubble with solid fill"/>
          <p:cNvPicPr preferRelativeResize="0"/>
          <p:nvPr/>
        </p:nvPicPr>
        <p:blipFill rotWithShape="1">
          <a:blip r:embed="rId4">
            <a:alphaModFix/>
          </a:blip>
          <a:srcRect/>
          <a:stretch/>
        </p:blipFill>
        <p:spPr>
          <a:xfrm>
            <a:off x="7715455" y="2971800"/>
            <a:ext cx="914400" cy="914400"/>
          </a:xfrm>
          <a:prstGeom prst="rect">
            <a:avLst/>
          </a:prstGeom>
          <a:noFill/>
          <a:ln>
            <a:noFill/>
          </a:ln>
        </p:spPr>
      </p:pic>
      <p:sp>
        <p:nvSpPr>
          <p:cNvPr id="1780" name="Google Shape;1780;p75"/>
          <p:cNvSpPr txBox="1"/>
          <p:nvPr/>
        </p:nvSpPr>
        <p:spPr>
          <a:xfrm>
            <a:off x="7103741" y="3816249"/>
            <a:ext cx="213782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Corresponding TL</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sentence</a:t>
            </a:r>
            <a:endParaRPr/>
          </a:p>
        </p:txBody>
      </p:sp>
      <p:sp>
        <p:nvSpPr>
          <p:cNvPr id="1781" name="Google Shape;1781;p75"/>
          <p:cNvSpPr/>
          <p:nvPr/>
        </p:nvSpPr>
        <p:spPr>
          <a:xfrm>
            <a:off x="7024012" y="3169584"/>
            <a:ext cx="462359" cy="417128"/>
          </a:xfrm>
          <a:prstGeom prst="chevron">
            <a:avLst>
              <a:gd name="adj" fmla="val 50000"/>
            </a:avLst>
          </a:prstGeom>
          <a:solidFill>
            <a:schemeClr val="accent1"/>
          </a:solidFill>
          <a:ln w="12700" cap="flat" cmpd="sng">
            <a:solidFill>
              <a:srgbClr val="6338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75"/>
          <p:cNvSpPr txBox="1"/>
          <p:nvPr/>
        </p:nvSpPr>
        <p:spPr>
          <a:xfrm>
            <a:off x="3484289" y="2281148"/>
            <a:ext cx="2597955" cy="46166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 string similarity</a:t>
            </a:r>
            <a:endParaRPr/>
          </a:p>
        </p:txBody>
      </p:sp>
      <p:sp>
        <p:nvSpPr>
          <p:cNvPr id="1783" name="Google Shape;1783;p75"/>
          <p:cNvSpPr txBox="1"/>
          <p:nvPr/>
        </p:nvSpPr>
        <p:spPr>
          <a:xfrm>
            <a:off x="5054075" y="4785077"/>
            <a:ext cx="4402231" cy="46166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2. Aligned bilingual sentences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sz="4000" b="1" i="0">
                <a:latin typeface="Arial"/>
                <a:ea typeface="Arial"/>
                <a:cs typeface="Arial"/>
                <a:sym typeface="Arial"/>
              </a:rPr>
              <a:t>Current Problems with TMs</a:t>
            </a:r>
            <a:endParaRPr/>
          </a:p>
        </p:txBody>
      </p:sp>
      <p:sp>
        <p:nvSpPr>
          <p:cNvPr id="1790" name="Google Shape;1790;p7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en-US" sz="2400" b="1" i="0" dirty="0">
                <a:latin typeface="Arial"/>
                <a:ea typeface="Arial"/>
                <a:cs typeface="Arial"/>
                <a:sym typeface="Arial"/>
              </a:rPr>
              <a:t>Semantic vs. Syntactic Similarity</a:t>
            </a:r>
            <a:endParaRPr dirty="0"/>
          </a:p>
          <a:p>
            <a:pPr marL="228600" lvl="0" indent="-228600" algn="l" rtl="0">
              <a:lnSpc>
                <a:spcPct val="100000"/>
              </a:lnSpc>
              <a:spcBef>
                <a:spcPts val="900"/>
              </a:spcBef>
              <a:spcAft>
                <a:spcPts val="0"/>
              </a:spcAft>
              <a:buClr>
                <a:schemeClr val="dk1"/>
              </a:buClr>
              <a:buSzPts val="2400"/>
              <a:buChar char="•"/>
            </a:pPr>
            <a:r>
              <a:rPr lang="en-US" sz="2400" b="0" i="0" dirty="0"/>
              <a:t>Conventional methods often depend on string similarity in terms of edit distance. However, </a:t>
            </a:r>
            <a:r>
              <a:rPr lang="en-US" sz="2400" b="1" i="0" dirty="0">
                <a:solidFill>
                  <a:schemeClr val="accent1"/>
                </a:solidFill>
              </a:rPr>
              <a:t>syntactically similar sentences may not be semantically relevant</a:t>
            </a:r>
            <a:r>
              <a:rPr lang="en-US" sz="2400" b="0" i="0" dirty="0"/>
              <a:t>.</a:t>
            </a:r>
            <a:endParaRPr dirty="0"/>
          </a:p>
          <a:p>
            <a:pPr marL="228600" lvl="0" indent="-228600" algn="l" rtl="0">
              <a:lnSpc>
                <a:spcPct val="100000"/>
              </a:lnSpc>
              <a:spcBef>
                <a:spcPts val="900"/>
              </a:spcBef>
              <a:spcAft>
                <a:spcPts val="0"/>
              </a:spcAft>
              <a:buClr>
                <a:schemeClr val="dk1"/>
              </a:buClr>
              <a:buSzPts val="2400"/>
              <a:buChar char="•"/>
            </a:pPr>
            <a:r>
              <a:rPr lang="en-US" sz="2400" b="1" i="0" dirty="0"/>
              <a:t>Example:</a:t>
            </a:r>
            <a:r>
              <a:rPr lang="en-US" sz="2400" b="0" i="0" dirty="0"/>
              <a:t> "The company's stock price rose" and "The company's stock price fell" are syntactically similar but semantically opposite.</a:t>
            </a:r>
            <a:endParaRPr sz="2400" b="1" i="0" dirty="0">
              <a:latin typeface="Arial"/>
              <a:ea typeface="Arial"/>
              <a:cs typeface="Arial"/>
              <a:sym typeface="Arial"/>
            </a:endParaRPr>
          </a:p>
        </p:txBody>
      </p:sp>
      <p:sp>
        <p:nvSpPr>
          <p:cNvPr id="1791" name="Google Shape;1791;p7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BBCE-BEFD-159E-1F3A-A41EB47191F5}"/>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51067088-906F-B91B-DB6F-4B4B73E1333B}"/>
              </a:ext>
            </a:extLst>
          </p:cNvPr>
          <p:cNvSpPr>
            <a:spLocks noGrp="1"/>
          </p:cNvSpPr>
          <p:nvPr>
            <p:ph type="body" idx="1"/>
          </p:nvPr>
        </p:nvSpPr>
        <p:spPr/>
        <p:txBody>
          <a:bodyPr/>
          <a:lstStyle/>
          <a:p>
            <a:r>
              <a:rPr lang="en-US" dirty="0"/>
              <a:t>AI for Translation: An Overview</a:t>
            </a:r>
          </a:p>
          <a:p>
            <a:r>
              <a:rPr lang="en-US" dirty="0"/>
              <a:t>AI in Specialized Translation: Case Studies</a:t>
            </a:r>
          </a:p>
          <a:p>
            <a:pPr lvl="1"/>
            <a:r>
              <a:rPr lang="en-US" dirty="0"/>
              <a:t>Translation of Financial Documents</a:t>
            </a:r>
          </a:p>
          <a:p>
            <a:pPr lvl="2"/>
            <a:r>
              <a:rPr lang="en-US" dirty="0"/>
              <a:t>Platforms 1-4</a:t>
            </a:r>
          </a:p>
          <a:p>
            <a:pPr lvl="1"/>
            <a:r>
              <a:rPr lang="en-US" dirty="0"/>
              <a:t>Translation of Government Documents</a:t>
            </a:r>
          </a:p>
          <a:p>
            <a:pPr lvl="2"/>
            <a:r>
              <a:rPr lang="en-US" dirty="0"/>
              <a:t>Platforms 5-8</a:t>
            </a:r>
          </a:p>
        </p:txBody>
      </p:sp>
      <p:sp>
        <p:nvSpPr>
          <p:cNvPr id="4" name="Footer Placeholder 3">
            <a:extLst>
              <a:ext uri="{FF2B5EF4-FFF2-40B4-BE49-F238E27FC236}">
                <a16:creationId xmlns:a16="http://schemas.microsoft.com/office/drawing/2014/main" id="{26F28629-A5D7-DC4A-4053-B6294D065D75}"/>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33380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7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sz="4000" b="1" i="0">
                <a:latin typeface="Arial"/>
                <a:ea typeface="Arial"/>
                <a:cs typeface="Arial"/>
                <a:sym typeface="Arial"/>
              </a:rPr>
              <a:t>Current Problems with TMs</a:t>
            </a:r>
            <a:endParaRPr/>
          </a:p>
        </p:txBody>
      </p:sp>
      <p:sp>
        <p:nvSpPr>
          <p:cNvPr id="1797" name="Google Shape;1797;p7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0" i="0" dirty="0"/>
              <a:t>On the other hand, semantically relevant expressions can be presented in different syntactic structures.</a:t>
            </a:r>
            <a:endParaRPr dirty="0"/>
          </a:p>
          <a:p>
            <a:pPr marL="228600" lvl="0" indent="-228600" algn="l" rtl="0">
              <a:lnSpc>
                <a:spcPct val="90000"/>
              </a:lnSpc>
              <a:spcBef>
                <a:spcPts val="900"/>
              </a:spcBef>
              <a:spcAft>
                <a:spcPts val="0"/>
              </a:spcAft>
              <a:buClr>
                <a:schemeClr val="dk1"/>
              </a:buClr>
              <a:buSzPts val="2400"/>
              <a:buFont typeface="Arial"/>
              <a:buChar char="•"/>
            </a:pPr>
            <a:r>
              <a:rPr lang="en-US" sz="2400" b="1" i="0" dirty="0"/>
              <a:t>Example:</a:t>
            </a:r>
            <a:r>
              <a:rPr lang="en-US" sz="2400" b="0" i="0" dirty="0"/>
              <a:t> "The company's stock price plummeted" and "The company experienced a significant drop in its stock price" convey similar meanings but are syntactically different.</a:t>
            </a:r>
            <a:endParaRPr dirty="0"/>
          </a:p>
        </p:txBody>
      </p:sp>
      <p:sp>
        <p:nvSpPr>
          <p:cNvPr id="1798" name="Google Shape;1798;p7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78"/>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sz="4000" b="1" i="0">
                <a:latin typeface="Arial"/>
                <a:ea typeface="Arial"/>
                <a:cs typeface="Arial"/>
                <a:sym typeface="Arial"/>
              </a:rPr>
              <a:t>Current Problems with TMs</a:t>
            </a:r>
            <a:endParaRPr/>
          </a:p>
        </p:txBody>
      </p:sp>
      <p:sp>
        <p:nvSpPr>
          <p:cNvPr id="1804" name="Google Shape;1804;p7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1" i="0" dirty="0">
                <a:latin typeface="Arial"/>
                <a:ea typeface="Arial"/>
                <a:cs typeface="Arial"/>
                <a:sym typeface="Arial"/>
              </a:rPr>
              <a:t>Data Requirements and Limitations</a:t>
            </a:r>
            <a:endParaRPr sz="2400" b="0" i="0" dirty="0"/>
          </a:p>
          <a:p>
            <a:pPr marL="228600" lvl="0" indent="-228600" algn="l" rtl="0">
              <a:lnSpc>
                <a:spcPct val="90000"/>
              </a:lnSpc>
              <a:spcBef>
                <a:spcPts val="900"/>
              </a:spcBef>
              <a:spcAft>
                <a:spcPts val="0"/>
              </a:spcAft>
              <a:buClr>
                <a:schemeClr val="dk1"/>
              </a:buClr>
              <a:buSzPts val="2400"/>
              <a:buFont typeface="Arial"/>
              <a:buChar char="•"/>
            </a:pPr>
            <a:r>
              <a:rPr lang="en-US" sz="2400" b="0" i="0" dirty="0"/>
              <a:t>Conventional methods typically demand </a:t>
            </a:r>
            <a:r>
              <a:rPr lang="en-US" sz="2400" b="1" i="0" dirty="0">
                <a:solidFill>
                  <a:schemeClr val="accent1"/>
                </a:solidFill>
              </a:rPr>
              <a:t>bilingual aligned data</a:t>
            </a:r>
            <a:r>
              <a:rPr lang="en-US" sz="2400" b="1" i="0" dirty="0"/>
              <a:t> </a:t>
            </a:r>
            <a:r>
              <a:rPr lang="en-US" sz="2400" b="0" i="0" dirty="0"/>
              <a:t>and often struggle to efficiently retrieve or use monolingual data.</a:t>
            </a:r>
            <a:endParaRPr dirty="0"/>
          </a:p>
          <a:p>
            <a:pPr marL="228600" lvl="0" indent="-228600" algn="l" rtl="0">
              <a:lnSpc>
                <a:spcPct val="90000"/>
              </a:lnSpc>
              <a:spcBef>
                <a:spcPts val="900"/>
              </a:spcBef>
              <a:spcAft>
                <a:spcPts val="0"/>
              </a:spcAft>
              <a:buClr>
                <a:schemeClr val="dk1"/>
              </a:buClr>
              <a:buSzPts val="2400"/>
              <a:buFont typeface="Arial"/>
              <a:buChar char="•"/>
            </a:pPr>
            <a:r>
              <a:rPr lang="en-US" sz="2400" b="0" i="0" dirty="0"/>
              <a:t>Monolingual data, which may be more readily available, offer examples originally written in the target language and serve as </a:t>
            </a:r>
            <a:r>
              <a:rPr lang="en-US" sz="2400" b="1" i="0" dirty="0">
                <a:solidFill>
                  <a:schemeClr val="accent1"/>
                </a:solidFill>
              </a:rPr>
              <a:t>valuable reference points</a:t>
            </a:r>
            <a:r>
              <a:rPr lang="en-US" sz="2400" b="0" i="0" dirty="0"/>
              <a:t> for translation.</a:t>
            </a:r>
            <a:endParaRPr dirty="0"/>
          </a:p>
        </p:txBody>
      </p:sp>
      <p:sp>
        <p:nvSpPr>
          <p:cNvPr id="1805" name="Google Shape;1805;p7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7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sz="4000" b="1" i="0">
                <a:latin typeface="Arial"/>
                <a:ea typeface="Arial"/>
                <a:cs typeface="Arial"/>
                <a:sym typeface="Arial"/>
              </a:rPr>
              <a:t>Current Problems with TMs</a:t>
            </a:r>
            <a:endParaRPr/>
          </a:p>
        </p:txBody>
      </p:sp>
      <p:sp>
        <p:nvSpPr>
          <p:cNvPr id="1811" name="Google Shape;1811;p7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1" i="0"/>
              <a:t>Example:</a:t>
            </a:r>
            <a:r>
              <a:rPr lang="en-US" sz="2400" b="0" i="0"/>
              <a:t> A monolingual financial report could provide idiomatic language and industry-specific terminology that are authentic to the target language, offering valuable reference points for translation. </a:t>
            </a:r>
            <a:endParaRPr/>
          </a:p>
        </p:txBody>
      </p:sp>
      <p:sp>
        <p:nvSpPr>
          <p:cNvPr id="1812" name="Google Shape;1812;p7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6"/>
        <p:cNvGrpSpPr/>
        <p:nvPr/>
      </p:nvGrpSpPr>
      <p:grpSpPr>
        <a:xfrm>
          <a:off x="0" y="0"/>
          <a:ext cx="0" cy="0"/>
          <a:chOff x="0" y="0"/>
          <a:chExt cx="0" cy="0"/>
        </a:xfrm>
      </p:grpSpPr>
      <p:sp>
        <p:nvSpPr>
          <p:cNvPr id="1817" name="Google Shape;1817;p8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8" name="Google Shape;1818;p80"/>
          <p:cNvSpPr txBox="1">
            <a:spLocks noGrp="1"/>
          </p:cNvSpPr>
          <p:nvPr>
            <p:ph type="title"/>
          </p:nvPr>
        </p:nvSpPr>
        <p:spPr>
          <a:xfrm>
            <a:off x="565151" y="770889"/>
            <a:ext cx="4133560" cy="33954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Features</a:t>
            </a:r>
            <a:endParaRPr/>
          </a:p>
        </p:txBody>
      </p:sp>
      <p:sp>
        <p:nvSpPr>
          <p:cNvPr id="1829" name="Google Shape;1829;p8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1819" name="Google Shape;1819;p80"/>
          <p:cNvCxnSpPr/>
          <p:nvPr/>
        </p:nvCxnSpPr>
        <p:spPr>
          <a:xfrm>
            <a:off x="565150" y="6087110"/>
            <a:ext cx="4133560" cy="0"/>
          </a:xfrm>
          <a:prstGeom prst="straightConnector1">
            <a:avLst/>
          </a:prstGeom>
          <a:noFill/>
          <a:ln w="12700" cap="flat" cmpd="sng">
            <a:solidFill>
              <a:srgbClr val="A5A5A5"/>
            </a:solidFill>
            <a:prstDash val="solid"/>
            <a:miter lim="800000"/>
            <a:headEnd type="none" w="sm" len="sm"/>
            <a:tailEnd type="none" w="sm" len="sm"/>
          </a:ln>
        </p:spPr>
      </p:cxnSp>
      <p:grpSp>
        <p:nvGrpSpPr>
          <p:cNvPr id="1820" name="Google Shape;1820;p80"/>
          <p:cNvGrpSpPr/>
          <p:nvPr/>
        </p:nvGrpSpPr>
        <p:grpSpPr>
          <a:xfrm>
            <a:off x="5316278" y="1696966"/>
            <a:ext cx="6104761" cy="3688315"/>
            <a:chOff x="0" y="887927"/>
            <a:chExt cx="6104761" cy="3688315"/>
          </a:xfrm>
        </p:grpSpPr>
        <p:sp>
          <p:nvSpPr>
            <p:cNvPr id="1821" name="Google Shape;1821;p80"/>
            <p:cNvSpPr/>
            <p:nvPr/>
          </p:nvSpPr>
          <p:spPr>
            <a:xfrm>
              <a:off x="0" y="887927"/>
              <a:ext cx="6104761" cy="163925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0"/>
            <p:cNvSpPr/>
            <p:nvPr/>
          </p:nvSpPr>
          <p:spPr>
            <a:xfrm>
              <a:off x="495873" y="1256759"/>
              <a:ext cx="901588" cy="90158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0"/>
            <p:cNvSpPr/>
            <p:nvPr/>
          </p:nvSpPr>
          <p:spPr>
            <a:xfrm>
              <a:off x="1893334" y="887927"/>
              <a:ext cx="4211426" cy="16392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0"/>
            <p:cNvSpPr txBox="1"/>
            <p:nvPr/>
          </p:nvSpPr>
          <p:spPr>
            <a:xfrm>
              <a:off x="1893334" y="887927"/>
              <a:ext cx="4211426" cy="1639251"/>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Calculation of embedding similarity</a:t>
              </a:r>
              <a:endParaRPr/>
            </a:p>
          </p:txBody>
        </p:sp>
        <p:sp>
          <p:nvSpPr>
            <p:cNvPr id="1825" name="Google Shape;1825;p80"/>
            <p:cNvSpPr/>
            <p:nvPr/>
          </p:nvSpPr>
          <p:spPr>
            <a:xfrm>
              <a:off x="0" y="2936991"/>
              <a:ext cx="6104761" cy="163925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0"/>
            <p:cNvSpPr/>
            <p:nvPr/>
          </p:nvSpPr>
          <p:spPr>
            <a:xfrm>
              <a:off x="495873" y="3305822"/>
              <a:ext cx="901588" cy="90158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0"/>
            <p:cNvSpPr/>
            <p:nvPr/>
          </p:nvSpPr>
          <p:spPr>
            <a:xfrm>
              <a:off x="1893334" y="2936991"/>
              <a:ext cx="4211426" cy="16392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0"/>
            <p:cNvSpPr txBox="1"/>
            <p:nvPr/>
          </p:nvSpPr>
          <p:spPr>
            <a:xfrm>
              <a:off x="1893334" y="2936991"/>
              <a:ext cx="4211426" cy="1639251"/>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Cross-lingual retrieval of monolingual and bilingual content without the need for alignment</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81"/>
          <p:cNvPicPr preferRelativeResize="0"/>
          <p:nvPr/>
        </p:nvPicPr>
        <p:blipFill rotWithShape="1">
          <a:blip r:embed="rId3">
            <a:alphaModFix/>
          </a:blip>
          <a:srcRect/>
          <a:stretch/>
        </p:blipFill>
        <p:spPr>
          <a:xfrm>
            <a:off x="1709116" y="457966"/>
            <a:ext cx="8773767" cy="5507372"/>
          </a:xfrm>
          <a:prstGeom prst="rect">
            <a:avLst/>
          </a:prstGeom>
          <a:noFill/>
          <a:ln w="9525" cap="flat" cmpd="sng">
            <a:solidFill>
              <a:schemeClr val="accent1"/>
            </a:solidFill>
            <a:prstDash val="solid"/>
            <a:round/>
            <a:headEnd type="none" w="sm" len="sm"/>
            <a:tailEnd type="none" w="sm" len="sm"/>
          </a:ln>
        </p:spPr>
      </p:pic>
      <p:sp>
        <p:nvSpPr>
          <p:cNvPr id="1835" name="Google Shape;1835;p8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8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sz="4000" b="1" i="0">
                <a:latin typeface="Arial"/>
                <a:ea typeface="Arial"/>
                <a:cs typeface="Arial"/>
                <a:sym typeface="Arial"/>
              </a:rPr>
              <a:t>Example</a:t>
            </a:r>
            <a:endParaRPr/>
          </a:p>
        </p:txBody>
      </p:sp>
      <p:sp>
        <p:nvSpPr>
          <p:cNvPr id="1870" name="Google Shape;1870;p8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1" i="0"/>
              <a:t>Input: </a:t>
            </a:r>
            <a:r>
              <a:rPr lang="en-US" sz="2400" b="0" i="0"/>
              <a:t>The company's stock price fell.</a:t>
            </a:r>
            <a:endParaRPr/>
          </a:p>
          <a:p>
            <a:pPr marL="228600" lvl="0" indent="-228600" algn="l" rtl="0">
              <a:lnSpc>
                <a:spcPct val="90000"/>
              </a:lnSpc>
              <a:spcBef>
                <a:spcPts val="900"/>
              </a:spcBef>
              <a:spcAft>
                <a:spcPts val="0"/>
              </a:spcAft>
              <a:buClr>
                <a:schemeClr val="dk1"/>
              </a:buClr>
              <a:buSzPts val="2400"/>
              <a:buFont typeface="Arial"/>
              <a:buChar char="•"/>
            </a:pPr>
            <a:r>
              <a:rPr lang="en-US" b="1"/>
              <a:t>Conventional method based on string similarity:</a:t>
            </a:r>
            <a:endParaRPr/>
          </a:p>
        </p:txBody>
      </p:sp>
      <p:sp>
        <p:nvSpPr>
          <p:cNvPr id="1873" name="Google Shape;1873;p8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aphicFrame>
        <p:nvGraphicFramePr>
          <p:cNvPr id="1871" name="Google Shape;1871;p83"/>
          <p:cNvGraphicFramePr/>
          <p:nvPr/>
        </p:nvGraphicFramePr>
        <p:xfrm>
          <a:off x="1046057" y="3502514"/>
          <a:ext cx="10099900" cy="2258700"/>
        </p:xfrm>
        <a:graphic>
          <a:graphicData uri="http://schemas.openxmlformats.org/drawingml/2006/table">
            <a:tbl>
              <a:tblPr firstRow="1" bandRow="1">
                <a:noFill/>
                <a:tableStyleId>{F93F29E5-EF53-4B0F-86B0-38B2477B4D78}</a:tableStyleId>
              </a:tblPr>
              <a:tblGrid>
                <a:gridCol w="7273025">
                  <a:extLst>
                    <a:ext uri="{9D8B030D-6E8A-4147-A177-3AD203B41FA5}">
                      <a16:colId xmlns:a16="http://schemas.microsoft.com/office/drawing/2014/main" val="20000"/>
                    </a:ext>
                  </a:extLst>
                </a:gridCol>
                <a:gridCol w="2826875">
                  <a:extLst>
                    <a:ext uri="{9D8B030D-6E8A-4147-A177-3AD203B41FA5}">
                      <a16:colId xmlns:a16="http://schemas.microsoft.com/office/drawing/2014/main" val="20001"/>
                    </a:ext>
                  </a:extLst>
                </a:gridCol>
              </a:tblGrid>
              <a:tr h="477925">
                <a:tc>
                  <a:txBody>
                    <a:bodyPr/>
                    <a:lstStyle/>
                    <a:p>
                      <a:pPr marL="0" marR="0" lvl="0" indent="0" algn="ctr" rtl="0">
                        <a:spcBef>
                          <a:spcPts val="0"/>
                        </a:spcBef>
                        <a:spcAft>
                          <a:spcPts val="0"/>
                        </a:spcAft>
                        <a:buNone/>
                      </a:pPr>
                      <a:r>
                        <a:rPr lang="en-US" sz="2400"/>
                        <a:t>Candidate</a:t>
                      </a:r>
                      <a:endParaRPr/>
                    </a:p>
                  </a:txBody>
                  <a:tcPr marL="91450" marR="91450" marT="45725" marB="45725"/>
                </a:tc>
                <a:tc>
                  <a:txBody>
                    <a:bodyPr/>
                    <a:lstStyle/>
                    <a:p>
                      <a:pPr marL="0" marR="0" lvl="0" indent="0" algn="ctr" rtl="0">
                        <a:spcBef>
                          <a:spcPts val="0"/>
                        </a:spcBef>
                        <a:spcAft>
                          <a:spcPts val="0"/>
                        </a:spcAft>
                        <a:buNone/>
                      </a:pPr>
                      <a:r>
                        <a:rPr lang="en-US" sz="2400"/>
                        <a:t>Score</a:t>
                      </a:r>
                      <a:endParaRPr/>
                    </a:p>
                  </a:txBody>
                  <a:tcPr marL="91450" marR="91450" marT="45725" marB="45725"/>
                </a:tc>
                <a:extLst>
                  <a:ext uri="{0D108BD9-81ED-4DB2-BD59-A6C34878D82A}">
                    <a16:rowId xmlns:a16="http://schemas.microsoft.com/office/drawing/2014/main" val="10000"/>
                  </a:ext>
                </a:extLst>
              </a:tr>
              <a:tr h="477925">
                <a:tc>
                  <a:txBody>
                    <a:bodyPr/>
                    <a:lstStyle/>
                    <a:p>
                      <a:pPr marL="0" marR="0" lvl="0" indent="0" algn="l" rtl="0">
                        <a:lnSpc>
                          <a:spcPct val="100000"/>
                        </a:lnSpc>
                        <a:spcBef>
                          <a:spcPts val="0"/>
                        </a:spcBef>
                        <a:spcAft>
                          <a:spcPts val="0"/>
                        </a:spcAft>
                        <a:buClr>
                          <a:schemeClr val="dk1"/>
                        </a:buClr>
                        <a:buSzPts val="2400"/>
                        <a:buFont typeface="Arial"/>
                        <a:buNone/>
                      </a:pPr>
                      <a:r>
                        <a:rPr lang="en-US" sz="2400" i="0"/>
                        <a:t>The company’s stock price rose.*</a:t>
                      </a:r>
                      <a:endParaRPr/>
                    </a:p>
                  </a:txBody>
                  <a:tcPr marL="91450" marR="91450" marT="45725" marB="45725"/>
                </a:tc>
                <a:tc>
                  <a:txBody>
                    <a:bodyPr/>
                    <a:lstStyle/>
                    <a:p>
                      <a:pPr marL="0" marR="0" lvl="0" indent="0" algn="l" rtl="0">
                        <a:spcBef>
                          <a:spcPts val="0"/>
                        </a:spcBef>
                        <a:spcAft>
                          <a:spcPts val="0"/>
                        </a:spcAft>
                        <a:buNone/>
                      </a:pPr>
                      <a:r>
                        <a:rPr lang="en-US" sz="2400"/>
                        <a:t>83.9%</a:t>
                      </a:r>
                      <a:endParaRPr/>
                    </a:p>
                  </a:txBody>
                  <a:tcPr marL="91450" marR="91450" marT="45725" marB="45725"/>
                </a:tc>
                <a:extLst>
                  <a:ext uri="{0D108BD9-81ED-4DB2-BD59-A6C34878D82A}">
                    <a16:rowId xmlns:a16="http://schemas.microsoft.com/office/drawing/2014/main" val="10001"/>
                  </a:ext>
                </a:extLst>
              </a:tr>
              <a:tr h="47792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a:t>The company's stock price plummeted. *</a:t>
                      </a:r>
                      <a:endParaRPr/>
                    </a:p>
                  </a:txBody>
                  <a:tcPr marL="91450" marR="91450" marT="45725" marB="45725"/>
                </a:tc>
                <a:tc>
                  <a:txBody>
                    <a:bodyPr/>
                    <a:lstStyle/>
                    <a:p>
                      <a:pPr marL="0" marR="0" lvl="0" indent="0" algn="l" rtl="0">
                        <a:spcBef>
                          <a:spcPts val="0"/>
                        </a:spcBef>
                        <a:spcAft>
                          <a:spcPts val="0"/>
                        </a:spcAft>
                        <a:buNone/>
                      </a:pPr>
                      <a:r>
                        <a:rPr lang="en-US" sz="2400"/>
                        <a:t>75.7%</a:t>
                      </a:r>
                      <a:endParaRPr/>
                    </a:p>
                  </a:txBody>
                  <a:tcPr marL="91450" marR="91450" marT="45725" marB="45725"/>
                </a:tc>
                <a:extLst>
                  <a:ext uri="{0D108BD9-81ED-4DB2-BD59-A6C34878D82A}">
                    <a16:rowId xmlns:a16="http://schemas.microsoft.com/office/drawing/2014/main" val="10002"/>
                  </a:ext>
                </a:extLst>
              </a:tr>
              <a:tr h="82492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a:t>The company experienced a significant drop in its stock price.*</a:t>
                      </a:r>
                      <a:endParaRPr/>
                    </a:p>
                  </a:txBody>
                  <a:tcPr marL="91450" marR="91450" marT="45725" marB="45725"/>
                </a:tc>
                <a:tc>
                  <a:txBody>
                    <a:bodyPr/>
                    <a:lstStyle/>
                    <a:p>
                      <a:pPr marL="0" marR="0" lvl="0" indent="0" algn="l" rtl="0">
                        <a:spcBef>
                          <a:spcPts val="0"/>
                        </a:spcBef>
                        <a:spcAft>
                          <a:spcPts val="0"/>
                        </a:spcAft>
                        <a:buNone/>
                      </a:pPr>
                      <a:r>
                        <a:rPr lang="en-US" sz="2400"/>
                        <a:t>32.3%</a:t>
                      </a:r>
                      <a:endParaRPr/>
                    </a:p>
                  </a:txBody>
                  <a:tcPr marL="91450" marR="91450" marT="45725" marB="45725"/>
                </a:tc>
                <a:extLst>
                  <a:ext uri="{0D108BD9-81ED-4DB2-BD59-A6C34878D82A}">
                    <a16:rowId xmlns:a16="http://schemas.microsoft.com/office/drawing/2014/main" val="10003"/>
                  </a:ext>
                </a:extLst>
              </a:tr>
            </a:tbl>
          </a:graphicData>
        </a:graphic>
      </p:graphicFrame>
      <p:sp>
        <p:nvSpPr>
          <p:cNvPr id="1872" name="Google Shape;1872;p83"/>
          <p:cNvSpPr txBox="1"/>
          <p:nvPr/>
        </p:nvSpPr>
        <p:spPr>
          <a:xfrm>
            <a:off x="1046057" y="5761228"/>
            <a:ext cx="67278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*Note: The corresponding Chinese translation is omitted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8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sz="4000" b="1" i="0">
                <a:latin typeface="Arial"/>
                <a:ea typeface="Arial"/>
                <a:cs typeface="Arial"/>
                <a:sym typeface="Arial"/>
              </a:rPr>
              <a:t>Example</a:t>
            </a:r>
            <a:endParaRPr/>
          </a:p>
        </p:txBody>
      </p:sp>
      <p:sp>
        <p:nvSpPr>
          <p:cNvPr id="1879" name="Google Shape;1879;p8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Arial"/>
              <a:buChar char="•"/>
            </a:pPr>
            <a:r>
              <a:rPr lang="en-US" sz="2400" b="1" i="0"/>
              <a:t>Input: </a:t>
            </a:r>
            <a:r>
              <a:rPr lang="en-US" sz="2400" b="0" i="0"/>
              <a:t>The company's stock price fell.</a:t>
            </a:r>
            <a:endParaRPr/>
          </a:p>
          <a:p>
            <a:pPr marL="228600" lvl="0" indent="-228600" algn="l" rtl="0">
              <a:lnSpc>
                <a:spcPct val="90000"/>
              </a:lnSpc>
              <a:spcBef>
                <a:spcPts val="900"/>
              </a:spcBef>
              <a:spcAft>
                <a:spcPts val="0"/>
              </a:spcAft>
              <a:buClr>
                <a:schemeClr val="dk1"/>
              </a:buClr>
              <a:buSzPts val="2400"/>
              <a:buFont typeface="Arial"/>
              <a:buChar char="•"/>
            </a:pPr>
            <a:r>
              <a:rPr lang="en-US" b="1"/>
              <a:t>Our Output:</a:t>
            </a:r>
            <a:endParaRPr/>
          </a:p>
        </p:txBody>
      </p:sp>
      <p:sp>
        <p:nvSpPr>
          <p:cNvPr id="1888" name="Google Shape;1888;p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aphicFrame>
        <p:nvGraphicFramePr>
          <p:cNvPr id="1880" name="Google Shape;1880;p84"/>
          <p:cNvGraphicFramePr/>
          <p:nvPr/>
        </p:nvGraphicFramePr>
        <p:xfrm>
          <a:off x="661744" y="3048967"/>
          <a:ext cx="10965100" cy="2713955"/>
        </p:xfrm>
        <a:graphic>
          <a:graphicData uri="http://schemas.openxmlformats.org/drawingml/2006/table">
            <a:tbl>
              <a:tblPr firstRow="1" bandRow="1">
                <a:noFill/>
                <a:tableStyleId>{F93F29E5-EF53-4B0F-86B0-38B2477B4D78}</a:tableStyleId>
              </a:tblPr>
              <a:tblGrid>
                <a:gridCol w="7422075">
                  <a:extLst>
                    <a:ext uri="{9D8B030D-6E8A-4147-A177-3AD203B41FA5}">
                      <a16:colId xmlns:a16="http://schemas.microsoft.com/office/drawing/2014/main" val="20000"/>
                    </a:ext>
                  </a:extLst>
                </a:gridCol>
                <a:gridCol w="3543025">
                  <a:extLst>
                    <a:ext uri="{9D8B030D-6E8A-4147-A177-3AD203B41FA5}">
                      <a16:colId xmlns:a16="http://schemas.microsoft.com/office/drawing/2014/main" val="20001"/>
                    </a:ext>
                  </a:extLst>
                </a:gridCol>
              </a:tblGrid>
              <a:tr h="477925">
                <a:tc>
                  <a:txBody>
                    <a:bodyPr/>
                    <a:lstStyle/>
                    <a:p>
                      <a:pPr marL="0" marR="0" lvl="0" indent="0" algn="ctr" rtl="0">
                        <a:spcBef>
                          <a:spcPts val="0"/>
                        </a:spcBef>
                        <a:spcAft>
                          <a:spcPts val="0"/>
                        </a:spcAft>
                        <a:buNone/>
                      </a:pPr>
                      <a:r>
                        <a:rPr lang="en-US" sz="2400"/>
                        <a:t>Candidate</a:t>
                      </a:r>
                      <a:endParaRPr/>
                    </a:p>
                  </a:txBody>
                  <a:tcPr marL="91450" marR="91450" marT="45725" marB="45725"/>
                </a:tc>
                <a:tc>
                  <a:txBody>
                    <a:bodyPr/>
                    <a:lstStyle/>
                    <a:p>
                      <a:pPr marL="0" marR="0" lvl="0" indent="0" algn="ctr" rtl="0">
                        <a:spcBef>
                          <a:spcPts val="0"/>
                        </a:spcBef>
                        <a:spcAft>
                          <a:spcPts val="0"/>
                        </a:spcAft>
                        <a:buNone/>
                      </a:pPr>
                      <a:r>
                        <a:rPr lang="en-US" sz="2400"/>
                        <a:t>Score</a:t>
                      </a:r>
                      <a:endParaRPr/>
                    </a:p>
                  </a:txBody>
                  <a:tcPr marL="91450" marR="91450" marT="45725" marB="45725"/>
                </a:tc>
                <a:extLst>
                  <a:ext uri="{0D108BD9-81ED-4DB2-BD59-A6C34878D82A}">
                    <a16:rowId xmlns:a16="http://schemas.microsoft.com/office/drawing/2014/main" val="10000"/>
                  </a:ext>
                </a:extLst>
              </a:tr>
              <a:tr h="477925">
                <a:tc>
                  <a:txBody>
                    <a:bodyPr/>
                    <a:lstStyle/>
                    <a:p>
                      <a:pPr marL="0" marR="0" lvl="0" indent="0" algn="l" rtl="0">
                        <a:lnSpc>
                          <a:spcPct val="100000"/>
                        </a:lnSpc>
                        <a:spcBef>
                          <a:spcPts val="0"/>
                        </a:spcBef>
                        <a:spcAft>
                          <a:spcPts val="0"/>
                        </a:spcAft>
                        <a:buClr>
                          <a:schemeClr val="dk1"/>
                        </a:buClr>
                        <a:buSzPts val="2400"/>
                        <a:buFont typeface="Arial"/>
                        <a:buNone/>
                      </a:pPr>
                      <a:r>
                        <a:rPr lang="en-US" sz="2400" i="0"/>
                        <a:t>The company’s stock price rose.*</a:t>
                      </a:r>
                      <a:endParaRPr/>
                    </a:p>
                  </a:txBody>
                  <a:tcPr marL="91450" marR="91450" marT="45725" marB="45725"/>
                </a:tc>
                <a:tc>
                  <a:txBody>
                    <a:bodyPr/>
                    <a:lstStyle/>
                    <a:p>
                      <a:pPr marL="0" marR="0" lvl="0" indent="0" algn="l" rtl="0">
                        <a:spcBef>
                          <a:spcPts val="0"/>
                        </a:spcBef>
                        <a:spcAft>
                          <a:spcPts val="0"/>
                        </a:spcAft>
                        <a:buNone/>
                      </a:pPr>
                      <a:r>
                        <a:rPr lang="en-US" sz="2400"/>
                        <a:t>77.8%</a:t>
                      </a:r>
                      <a:endParaRPr/>
                    </a:p>
                  </a:txBody>
                  <a:tcPr marL="91450" marR="91450" marT="45725" marB="45725"/>
                </a:tc>
                <a:extLst>
                  <a:ext uri="{0D108BD9-81ED-4DB2-BD59-A6C34878D82A}">
                    <a16:rowId xmlns:a16="http://schemas.microsoft.com/office/drawing/2014/main" val="10001"/>
                  </a:ext>
                </a:extLst>
              </a:tr>
              <a:tr h="47792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a:t>The company's stock price plummeted. *</a:t>
                      </a:r>
                      <a:endParaRPr/>
                    </a:p>
                  </a:txBody>
                  <a:tcPr marL="91450" marR="91450" marT="45725" marB="45725"/>
                </a:tc>
                <a:tc>
                  <a:txBody>
                    <a:bodyPr/>
                    <a:lstStyle/>
                    <a:p>
                      <a:pPr marL="0" marR="0" lvl="0" indent="0" algn="l" rtl="0">
                        <a:spcBef>
                          <a:spcPts val="0"/>
                        </a:spcBef>
                        <a:spcAft>
                          <a:spcPts val="0"/>
                        </a:spcAft>
                        <a:buNone/>
                      </a:pPr>
                      <a:r>
                        <a:rPr lang="en-US" sz="2400"/>
                        <a:t>96.3%</a:t>
                      </a:r>
                      <a:endParaRPr/>
                    </a:p>
                  </a:txBody>
                  <a:tcPr marL="91450" marR="91450" marT="45725" marB="45725"/>
                </a:tc>
                <a:extLst>
                  <a:ext uri="{0D108BD9-81ED-4DB2-BD59-A6C34878D82A}">
                    <a16:rowId xmlns:a16="http://schemas.microsoft.com/office/drawing/2014/main" val="10002"/>
                  </a:ext>
                </a:extLst>
              </a:tr>
              <a:tr h="30480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a:t>The company experienced a significant drop in its stock price.*</a:t>
                      </a:r>
                      <a:endParaRPr/>
                    </a:p>
                  </a:txBody>
                  <a:tcPr marL="91450" marR="91450" marT="45725" marB="45725"/>
                </a:tc>
                <a:tc>
                  <a:txBody>
                    <a:bodyPr/>
                    <a:lstStyle/>
                    <a:p>
                      <a:pPr marL="0" marR="0" lvl="0" indent="0" algn="l" rtl="0">
                        <a:spcBef>
                          <a:spcPts val="0"/>
                        </a:spcBef>
                        <a:spcAft>
                          <a:spcPts val="0"/>
                        </a:spcAft>
                        <a:buNone/>
                      </a:pPr>
                      <a:r>
                        <a:rPr lang="en-US" sz="2400"/>
                        <a:t>79.7%</a:t>
                      </a:r>
                      <a:endParaRPr/>
                    </a:p>
                  </a:txBody>
                  <a:tcPr marL="91450" marR="91450" marT="45725" marB="45725"/>
                </a:tc>
                <a:extLst>
                  <a:ext uri="{0D108BD9-81ED-4DB2-BD59-A6C34878D82A}">
                    <a16:rowId xmlns:a16="http://schemas.microsoft.com/office/drawing/2014/main" val="10003"/>
                  </a:ext>
                </a:extLst>
              </a:tr>
              <a:tr h="304800">
                <a:tc>
                  <a:txBody>
                    <a:bodyPr/>
                    <a:lstStyle/>
                    <a:p>
                      <a:pPr marL="0" marR="0" lvl="0" indent="0" algn="l" rtl="0">
                        <a:lnSpc>
                          <a:spcPct val="100000"/>
                        </a:lnSpc>
                        <a:spcBef>
                          <a:spcPts val="0"/>
                        </a:spcBef>
                        <a:spcAft>
                          <a:spcPts val="0"/>
                        </a:spcAft>
                        <a:buClr>
                          <a:schemeClr val="dk1"/>
                        </a:buClr>
                        <a:buSzPts val="2400"/>
                        <a:buFont typeface="Microsoft JhengHei"/>
                        <a:buNone/>
                      </a:pPr>
                      <a:r>
                        <a:rPr lang="en-US" sz="2400" b="0" i="0">
                          <a:latin typeface="Microsoft JhengHei"/>
                          <a:ea typeface="Microsoft JhengHei"/>
                          <a:cs typeface="Microsoft JhengHei"/>
                          <a:sym typeface="Microsoft JhengHei"/>
                        </a:rPr>
                        <a:t>公司股價下跌。</a:t>
                      </a:r>
                      <a:endParaRPr sz="2400" b="0" i="0">
                        <a:latin typeface="Microsoft JhengHei"/>
                        <a:ea typeface="Microsoft JhengHei"/>
                        <a:cs typeface="Microsoft JhengHei"/>
                        <a:sym typeface="Microsoft JhengHei"/>
                      </a:endParaRPr>
                    </a:p>
                  </a:txBody>
                  <a:tcPr marL="91450" marR="91450" marT="45725" marB="45725"/>
                </a:tc>
                <a:tc>
                  <a:txBody>
                    <a:bodyPr/>
                    <a:lstStyle/>
                    <a:p>
                      <a:pPr marL="0" marR="0" lvl="0" indent="0" algn="l" rtl="0">
                        <a:spcBef>
                          <a:spcPts val="0"/>
                        </a:spcBef>
                        <a:spcAft>
                          <a:spcPts val="0"/>
                        </a:spcAft>
                        <a:buNone/>
                      </a:pPr>
                      <a:r>
                        <a:rPr lang="en-US" sz="2400"/>
                        <a:t>96.9%</a:t>
                      </a:r>
                      <a:endParaRPr/>
                    </a:p>
                  </a:txBody>
                  <a:tcPr marL="91450" marR="91450" marT="45725" marB="45725"/>
                </a:tc>
                <a:extLst>
                  <a:ext uri="{0D108BD9-81ED-4DB2-BD59-A6C34878D82A}">
                    <a16:rowId xmlns:a16="http://schemas.microsoft.com/office/drawing/2014/main" val="10004"/>
                  </a:ext>
                </a:extLst>
              </a:tr>
            </a:tbl>
          </a:graphicData>
        </a:graphic>
      </p:graphicFrame>
      <p:sp>
        <p:nvSpPr>
          <p:cNvPr id="1881" name="Google Shape;1881;p84"/>
          <p:cNvSpPr/>
          <p:nvPr/>
        </p:nvSpPr>
        <p:spPr>
          <a:xfrm>
            <a:off x="9197009" y="4025652"/>
            <a:ext cx="2266119" cy="43136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Higher! TM: 75.7%</a:t>
            </a:r>
            <a:endParaRPr/>
          </a:p>
        </p:txBody>
      </p:sp>
      <p:sp>
        <p:nvSpPr>
          <p:cNvPr id="1882" name="Google Shape;1882;p84"/>
          <p:cNvSpPr/>
          <p:nvPr/>
        </p:nvSpPr>
        <p:spPr>
          <a:xfrm>
            <a:off x="9197010" y="4501621"/>
            <a:ext cx="2266118" cy="43136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Higher! TM: 32.3%</a:t>
            </a:r>
            <a:endParaRPr/>
          </a:p>
        </p:txBody>
      </p:sp>
      <p:sp>
        <p:nvSpPr>
          <p:cNvPr id="1883" name="Google Shape;1883;p84"/>
          <p:cNvSpPr/>
          <p:nvPr/>
        </p:nvSpPr>
        <p:spPr>
          <a:xfrm>
            <a:off x="9197010" y="3550207"/>
            <a:ext cx="2266120" cy="43211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Lower! TM: 83.9%</a:t>
            </a:r>
            <a:endParaRPr/>
          </a:p>
        </p:txBody>
      </p:sp>
      <p:sp>
        <p:nvSpPr>
          <p:cNvPr id="1884" name="Google Shape;1884;p84"/>
          <p:cNvSpPr/>
          <p:nvPr/>
        </p:nvSpPr>
        <p:spPr>
          <a:xfrm>
            <a:off x="9197009" y="5331552"/>
            <a:ext cx="2266117" cy="43136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New! TM: N/A</a:t>
            </a:r>
            <a:endParaRPr/>
          </a:p>
        </p:txBody>
      </p:sp>
      <p:sp>
        <p:nvSpPr>
          <p:cNvPr id="1885" name="Google Shape;1885;p84"/>
          <p:cNvSpPr/>
          <p:nvPr/>
        </p:nvSpPr>
        <p:spPr>
          <a:xfrm>
            <a:off x="8136835" y="1789511"/>
            <a:ext cx="2120348" cy="1060174"/>
          </a:xfrm>
          <a:prstGeom prst="wedgeRoundRectCallout">
            <a:avLst>
              <a:gd name="adj1" fmla="val -32083"/>
              <a:gd name="adj2" fmla="val 86250"/>
              <a:gd name="adj3"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1. More reasonable scores!</a:t>
            </a:r>
            <a:endParaRPr/>
          </a:p>
        </p:txBody>
      </p:sp>
      <p:sp>
        <p:nvSpPr>
          <p:cNvPr id="1886" name="Google Shape;1886;p84"/>
          <p:cNvSpPr/>
          <p:nvPr/>
        </p:nvSpPr>
        <p:spPr>
          <a:xfrm>
            <a:off x="8377181" y="5968253"/>
            <a:ext cx="2752840" cy="722771"/>
          </a:xfrm>
          <a:prstGeom prst="wedgeRoundRectCallout">
            <a:avLst>
              <a:gd name="adj1" fmla="val -34397"/>
              <a:gd name="adj2" fmla="val -91922"/>
              <a:gd name="adj3"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2. Cross-lingual retrieval of content</a:t>
            </a:r>
            <a:endParaRPr/>
          </a:p>
        </p:txBody>
      </p:sp>
      <p:sp>
        <p:nvSpPr>
          <p:cNvPr id="1887" name="Google Shape;1887;p84"/>
          <p:cNvSpPr txBox="1"/>
          <p:nvPr/>
        </p:nvSpPr>
        <p:spPr>
          <a:xfrm>
            <a:off x="661744" y="5723348"/>
            <a:ext cx="67278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*Note: The corresponding Chinese translation is omitted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4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dirty="0"/>
              <a:t>Platform 4: </a:t>
            </a:r>
            <a:r>
              <a:rPr lang="en-US" dirty="0" err="1"/>
              <a:t>IPOTranslate</a:t>
            </a:r>
            <a:endParaRPr dirty="0"/>
          </a:p>
        </p:txBody>
      </p:sp>
      <p:sp>
        <p:nvSpPr>
          <p:cNvPr id="1423" name="Google Shape;1423;p4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sz="2400" b="1"/>
              <a:t>“Machine Translation of IPO Documents”</a:t>
            </a:r>
            <a:endParaRPr sz="2400"/>
          </a:p>
          <a:p>
            <a:pPr marL="0" lvl="0" indent="0" algn="l" rtl="0">
              <a:lnSpc>
                <a:spcPct val="100000"/>
              </a:lnSpc>
              <a:spcBef>
                <a:spcPts val="900"/>
              </a:spcBef>
              <a:spcAft>
                <a:spcPts val="0"/>
              </a:spcAft>
              <a:buClr>
                <a:schemeClr val="dk1"/>
              </a:buClr>
              <a:buSzPts val="2400"/>
              <a:buNone/>
            </a:pPr>
            <a:r>
              <a:rPr lang="en-US" sz="2400"/>
              <a:t>The work described here was fully supported by the Innovation Technology Fund (ITF/238/17).</a:t>
            </a:r>
            <a:endParaRPr/>
          </a:p>
        </p:txBody>
      </p:sp>
      <p:sp>
        <p:nvSpPr>
          <p:cNvPr id="1424" name="Google Shape;1424;p4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3917753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30" name="Google Shape;1430;p48"/>
          <p:cNvGrpSpPr/>
          <p:nvPr/>
        </p:nvGrpSpPr>
        <p:grpSpPr>
          <a:xfrm>
            <a:off x="10290315" y="0"/>
            <a:ext cx="1901686" cy="4677439"/>
            <a:chOff x="10290315" y="0"/>
            <a:chExt cx="1901686" cy="4677439"/>
          </a:xfrm>
        </p:grpSpPr>
        <p:sp>
          <p:nvSpPr>
            <p:cNvPr id="1431" name="Google Shape;1431;p48"/>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2" name="Google Shape;1432;p48"/>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3" name="Google Shape;1433;p48"/>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4" name="Google Shape;1434;p48"/>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35" name="Google Shape;1435;p48"/>
          <p:cNvSpPr txBox="1">
            <a:spLocks noGrp="1"/>
          </p:cNvSpPr>
          <p:nvPr>
            <p:ph type="title"/>
          </p:nvPr>
        </p:nvSpPr>
        <p:spPr>
          <a:xfrm>
            <a:off x="5224243" y="770890"/>
            <a:ext cx="6400999" cy="126898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a:t>The need for bilingual IPO prospectuses</a:t>
            </a:r>
            <a:endParaRPr/>
          </a:p>
        </p:txBody>
      </p:sp>
      <p:sp>
        <p:nvSpPr>
          <p:cNvPr id="1436" name="Google Shape;1436;p48"/>
          <p:cNvSpPr txBox="1">
            <a:spLocks noGrp="1"/>
          </p:cNvSpPr>
          <p:nvPr>
            <p:ph type="body" idx="1"/>
          </p:nvPr>
        </p:nvSpPr>
        <p:spPr>
          <a:xfrm>
            <a:off x="5224243" y="2160016"/>
            <a:ext cx="6400999" cy="3601212"/>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000"/>
              <a:buChar char="•"/>
            </a:pPr>
            <a:r>
              <a:rPr lang="en-US" sz="2000"/>
              <a:t>An IPO prospectus is a comprehensive document that outlines the details of a company's financial health, operations, and plans.</a:t>
            </a:r>
            <a:endParaRPr/>
          </a:p>
          <a:p>
            <a:pPr marL="342900" lvl="0" indent="-342900" algn="l" rtl="0">
              <a:lnSpc>
                <a:spcPct val="90000"/>
              </a:lnSpc>
              <a:spcBef>
                <a:spcPts val="900"/>
              </a:spcBef>
              <a:spcAft>
                <a:spcPts val="0"/>
              </a:spcAft>
              <a:buClr>
                <a:schemeClr val="dk1"/>
              </a:buClr>
              <a:buSzPts val="2000"/>
              <a:buChar char="•"/>
            </a:pPr>
            <a:r>
              <a:rPr lang="en-US" sz="2000"/>
              <a:t>In Hong Kong, an IPO prospectus must be available in both English and Chinese to cater to the diverse investor base and comply with regulatory requirements.</a:t>
            </a:r>
            <a:endParaRPr/>
          </a:p>
          <a:p>
            <a:pPr marL="342900" lvl="0" indent="-342900" algn="l" rtl="0">
              <a:lnSpc>
                <a:spcPct val="90000"/>
              </a:lnSpc>
              <a:spcBef>
                <a:spcPts val="900"/>
              </a:spcBef>
              <a:spcAft>
                <a:spcPts val="0"/>
              </a:spcAft>
              <a:buClr>
                <a:schemeClr val="dk1"/>
              </a:buClr>
              <a:buSzPts val="2000"/>
              <a:buChar char="•"/>
            </a:pPr>
            <a:r>
              <a:rPr lang="en-US" sz="2000"/>
              <a:t>This has led to a high demand for professional translation services to ensure accurate and timely translations.</a:t>
            </a:r>
            <a:endParaRPr/>
          </a:p>
        </p:txBody>
      </p:sp>
      <p:sp>
        <p:nvSpPr>
          <p:cNvPr id="1439" name="Google Shape;1439;p4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pic>
        <p:nvPicPr>
          <p:cNvPr id="1437" name="Google Shape;1437;p48" descr="Graph"/>
          <p:cNvPicPr preferRelativeResize="0"/>
          <p:nvPr/>
        </p:nvPicPr>
        <p:blipFill rotWithShape="1">
          <a:blip r:embed="rId3">
            <a:alphaModFix/>
          </a:blip>
          <a:srcRect l="28777" r="28777"/>
          <a:stretch/>
        </p:blipFill>
        <p:spPr>
          <a:xfrm>
            <a:off x="20" y="1"/>
            <a:ext cx="4657325" cy="6857999"/>
          </a:xfrm>
          <a:prstGeom prst="rect">
            <a:avLst/>
          </a:prstGeom>
          <a:noFill/>
          <a:ln>
            <a:noFill/>
          </a:ln>
        </p:spPr>
      </p:pic>
      <p:cxnSp>
        <p:nvCxnSpPr>
          <p:cNvPr id="1438" name="Google Shape;1438;p48"/>
          <p:cNvCxnSpPr/>
          <p:nvPr/>
        </p:nvCxnSpPr>
        <p:spPr>
          <a:xfrm>
            <a:off x="5224243" y="6087110"/>
            <a:ext cx="6400999" cy="0"/>
          </a:xfrm>
          <a:prstGeom prst="straightConnector1">
            <a:avLst/>
          </a:prstGeom>
          <a:noFill/>
          <a:ln w="12700" cap="flat" cmpd="sng">
            <a:solidFill>
              <a:srgbClr val="A5A5A5"/>
            </a:solidFill>
            <a:prstDash val="solid"/>
            <a:miter lim="800000"/>
            <a:headEnd type="none" w="sm" len="sm"/>
            <a:tailEnd type="none" w="sm" len="sm"/>
          </a:ln>
        </p:spPr>
      </p:cxnSp>
    </p:spTree>
    <p:extLst>
      <p:ext uri="{BB962C8B-B14F-4D97-AF65-F5344CB8AC3E}">
        <p14:creationId xmlns:p14="http://schemas.microsoft.com/office/powerpoint/2010/main" val="13002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9"/>
          <p:cNvSpPr txBox="1">
            <a:spLocks noGrp="1"/>
          </p:cNvSpPr>
          <p:nvPr>
            <p:ph type="title"/>
          </p:nvPr>
        </p:nvSpPr>
        <p:spPr>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US"/>
              <a:t>Limitations of current MT systems</a:t>
            </a:r>
            <a:endParaRPr/>
          </a:p>
        </p:txBody>
      </p:sp>
      <p:sp>
        <p:nvSpPr>
          <p:cNvPr id="1445" name="Google Shape;1445;p4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400"/>
              <a:buChar char="•"/>
            </a:pPr>
            <a:r>
              <a:rPr lang="en-US"/>
              <a:t>Machine translation systems may provide a solution, but many of them are designed for the </a:t>
            </a:r>
            <a:r>
              <a:rPr lang="en-US" b="1">
                <a:solidFill>
                  <a:schemeClr val="accent1"/>
                </a:solidFill>
              </a:rPr>
              <a:t>translation of general documents</a:t>
            </a:r>
            <a:r>
              <a:rPr lang="en-US"/>
              <a:t> rather than listing documents.</a:t>
            </a:r>
            <a:endParaRPr/>
          </a:p>
          <a:p>
            <a:pPr marL="342900" lvl="0" indent="-342900" algn="l" rtl="0">
              <a:lnSpc>
                <a:spcPct val="100000"/>
              </a:lnSpc>
              <a:spcBef>
                <a:spcPts val="900"/>
              </a:spcBef>
              <a:spcAft>
                <a:spcPts val="0"/>
              </a:spcAft>
              <a:buClr>
                <a:schemeClr val="dk1"/>
              </a:buClr>
              <a:buSzPts val="2400"/>
              <a:buChar char="•"/>
            </a:pPr>
            <a:r>
              <a:rPr lang="en-US"/>
              <a:t>The </a:t>
            </a:r>
            <a:r>
              <a:rPr lang="en-US" b="1">
                <a:solidFill>
                  <a:schemeClr val="accent1"/>
                </a:solidFill>
              </a:rPr>
              <a:t>terms and writing style</a:t>
            </a:r>
            <a:r>
              <a:rPr lang="en-US"/>
              <a:t> in automatic translation results often do not conform to those adopted in IPO prospectuses, requiring substantial editing.</a:t>
            </a:r>
            <a:endParaRPr/>
          </a:p>
        </p:txBody>
      </p:sp>
      <p:sp>
        <p:nvSpPr>
          <p:cNvPr id="1446" name="Google Shape;1446;p4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291936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2AE2-11D0-21A9-3646-CC69C9F12FC1}"/>
              </a:ext>
            </a:extLst>
          </p:cNvPr>
          <p:cNvSpPr>
            <a:spLocks noGrp="1"/>
          </p:cNvSpPr>
          <p:nvPr>
            <p:ph type="title"/>
          </p:nvPr>
        </p:nvSpPr>
        <p:spPr>
          <a:xfrm>
            <a:off x="565150" y="770890"/>
            <a:ext cx="7335835" cy="1268984"/>
          </a:xfrm>
        </p:spPr>
        <p:txBody>
          <a:bodyPr>
            <a:normAutofit fontScale="90000"/>
          </a:bodyPr>
          <a:lstStyle/>
          <a:p>
            <a:r>
              <a:rPr lang="en-US" dirty="0"/>
              <a:t>AI-driven innovations in financial translation: Examples</a:t>
            </a:r>
          </a:p>
        </p:txBody>
      </p:sp>
      <p:graphicFrame>
        <p:nvGraphicFramePr>
          <p:cNvPr id="6" name="Content Placeholder 3">
            <a:extLst>
              <a:ext uri="{FF2B5EF4-FFF2-40B4-BE49-F238E27FC236}">
                <a16:creationId xmlns:a16="http://schemas.microsoft.com/office/drawing/2014/main" id="{4548D909-4FB7-C916-2E41-45C132D6A1D6}"/>
              </a:ext>
            </a:extLst>
          </p:cNvPr>
          <p:cNvGraphicFramePr>
            <a:graphicFrameLocks noGrp="1"/>
          </p:cNvGraphicFramePr>
          <p:nvPr>
            <p:ph idx="1"/>
            <p:extLst>
              <p:ext uri="{D42A27DB-BD31-4B8C-83A1-F6EECF244321}">
                <p14:modId xmlns:p14="http://schemas.microsoft.com/office/powerpoint/2010/main" val="1704190284"/>
              </p:ext>
            </p:extLst>
          </p:nvPr>
        </p:nvGraphicFramePr>
        <p:xfrm>
          <a:off x="651537" y="2360428"/>
          <a:ext cx="7163064" cy="3400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775;p18">
            <a:extLst>
              <a:ext uri="{FF2B5EF4-FFF2-40B4-BE49-F238E27FC236}">
                <a16:creationId xmlns:a16="http://schemas.microsoft.com/office/drawing/2014/main" id="{66D4F499-52DE-E421-2584-213BBA08F522}"/>
              </a:ext>
            </a:extLst>
          </p:cNvPr>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2494484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52" name="Google Shape;1452;p50"/>
          <p:cNvGrpSpPr/>
          <p:nvPr/>
        </p:nvGrpSpPr>
        <p:grpSpPr>
          <a:xfrm>
            <a:off x="5629613" y="0"/>
            <a:ext cx="1901686" cy="4677439"/>
            <a:chOff x="10290315" y="0"/>
            <a:chExt cx="1901686" cy="4677439"/>
          </a:xfrm>
        </p:grpSpPr>
        <p:sp>
          <p:nvSpPr>
            <p:cNvPr id="1453" name="Google Shape;1453;p50"/>
            <p:cNvSpPr/>
            <p:nvPr/>
          </p:nvSpPr>
          <p:spPr>
            <a:xfrm>
              <a:off x="10290315" y="0"/>
              <a:ext cx="1130724" cy="565573"/>
            </a:xfrm>
            <a:custGeom>
              <a:avLst/>
              <a:gdLst/>
              <a:ahLst/>
              <a:cxnLst/>
              <a:rect l="l" t="t" r="r" b="b"/>
              <a:pathLst>
                <a:path w="1130724" h="565573" extrusionOk="0">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4" name="Google Shape;1454;p50"/>
            <p:cNvSpPr/>
            <p:nvPr/>
          </p:nvSpPr>
          <p:spPr>
            <a:xfrm>
              <a:off x="11653180" y="3552066"/>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5" name="Google Shape;1455;p50"/>
            <p:cNvSpPr/>
            <p:nvPr/>
          </p:nvSpPr>
          <p:spPr>
            <a:xfrm>
              <a:off x="11653180" y="809039"/>
              <a:ext cx="538821" cy="1125373"/>
            </a:xfrm>
            <a:custGeom>
              <a:avLst/>
              <a:gdLst/>
              <a:ahLst/>
              <a:cxnLst/>
              <a:rect l="l" t="t" r="r" b="b"/>
              <a:pathLst>
                <a:path w="538821" h="1125373" extrusionOk="0">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6" name="Google Shape;1456;p50"/>
            <p:cNvSpPr/>
            <p:nvPr/>
          </p:nvSpPr>
          <p:spPr>
            <a:xfrm>
              <a:off x="11653180" y="0"/>
              <a:ext cx="538821" cy="562898"/>
            </a:xfrm>
            <a:custGeom>
              <a:avLst/>
              <a:gdLst/>
              <a:ahLst/>
              <a:cxnLst/>
              <a:rect l="l" t="t" r="r" b="b"/>
              <a:pathLst>
                <a:path w="538821" h="562898" extrusionOk="0">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57" name="Google Shape;1457;p50"/>
          <p:cNvSpPr txBox="1">
            <a:spLocks noGrp="1"/>
          </p:cNvSpPr>
          <p:nvPr>
            <p:ph type="title"/>
          </p:nvPr>
        </p:nvSpPr>
        <p:spPr>
          <a:xfrm>
            <a:off x="565150" y="770890"/>
            <a:ext cx="6195187" cy="126898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a:t>Our solution: IPOTranslate</a:t>
            </a:r>
            <a:endParaRPr/>
          </a:p>
        </p:txBody>
      </p:sp>
      <p:sp>
        <p:nvSpPr>
          <p:cNvPr id="1458" name="Google Shape;1458;p50"/>
          <p:cNvSpPr txBox="1">
            <a:spLocks noGrp="1"/>
          </p:cNvSpPr>
          <p:nvPr>
            <p:ph type="body" idx="1"/>
          </p:nvPr>
        </p:nvSpPr>
        <p:spPr>
          <a:xfrm>
            <a:off x="565150" y="2160016"/>
            <a:ext cx="6195187" cy="36012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We propose a specialized NMT system designed for the translation of IPO prospectuses, with the following two features:</a:t>
            </a:r>
            <a:endParaRPr/>
          </a:p>
          <a:p>
            <a:pPr marL="228600" lvl="0" indent="-228600" algn="l" rtl="0">
              <a:lnSpc>
                <a:spcPct val="90000"/>
              </a:lnSpc>
              <a:spcBef>
                <a:spcPts val="900"/>
              </a:spcBef>
              <a:spcAft>
                <a:spcPts val="0"/>
              </a:spcAft>
              <a:buClr>
                <a:schemeClr val="dk1"/>
              </a:buClr>
              <a:buSzPts val="2200"/>
              <a:buChar char="•"/>
            </a:pPr>
            <a:r>
              <a:rPr lang="en-US" sz="2200" b="1"/>
              <a:t>Feature 1:</a:t>
            </a:r>
            <a:r>
              <a:rPr lang="en-US" sz="2200"/>
              <a:t> Domain-specific engines trained on both general and specialized documents.</a:t>
            </a:r>
            <a:endParaRPr/>
          </a:p>
          <a:p>
            <a:pPr marL="228600" lvl="0" indent="-228600" algn="l" rtl="0">
              <a:lnSpc>
                <a:spcPct val="90000"/>
              </a:lnSpc>
              <a:spcBef>
                <a:spcPts val="900"/>
              </a:spcBef>
              <a:spcAft>
                <a:spcPts val="0"/>
              </a:spcAft>
              <a:buClr>
                <a:schemeClr val="dk1"/>
              </a:buClr>
              <a:buSzPts val="2200"/>
              <a:buChar char="•"/>
            </a:pPr>
            <a:r>
              <a:rPr lang="en-US" sz="2200" b="1"/>
              <a:t>Feature 2:</a:t>
            </a:r>
            <a:r>
              <a:rPr lang="en-US" sz="2200"/>
              <a:t> Dual-engine output based on two models with different network architectures, providing alternative translations for reference.</a:t>
            </a:r>
            <a:endParaRPr/>
          </a:p>
        </p:txBody>
      </p:sp>
      <p:sp>
        <p:nvSpPr>
          <p:cNvPr id="1461" name="Google Shape;1461;p5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cxnSp>
        <p:nvCxnSpPr>
          <p:cNvPr id="1459" name="Google Shape;1459;p50"/>
          <p:cNvCxnSpPr/>
          <p:nvPr/>
        </p:nvCxnSpPr>
        <p:spPr>
          <a:xfrm>
            <a:off x="565150" y="6087110"/>
            <a:ext cx="6400999" cy="0"/>
          </a:xfrm>
          <a:prstGeom prst="straightConnector1">
            <a:avLst/>
          </a:prstGeom>
          <a:noFill/>
          <a:ln w="12700" cap="flat" cmpd="sng">
            <a:solidFill>
              <a:srgbClr val="A5A5A5"/>
            </a:solidFill>
            <a:prstDash val="solid"/>
            <a:miter lim="800000"/>
            <a:headEnd type="none" w="sm" len="sm"/>
            <a:tailEnd type="none" w="sm" len="sm"/>
          </a:ln>
        </p:spPr>
      </p:cxnSp>
      <p:pic>
        <p:nvPicPr>
          <p:cNvPr id="1460" name="Google Shape;1460;p50" descr="A stock chart with blue graphs"/>
          <p:cNvPicPr preferRelativeResize="0"/>
          <p:nvPr/>
        </p:nvPicPr>
        <p:blipFill rotWithShape="1">
          <a:blip r:embed="rId3">
            <a:alphaModFix/>
          </a:blip>
          <a:srcRect l="26907" r="26907"/>
          <a:stretch/>
        </p:blipFill>
        <p:spPr>
          <a:xfrm>
            <a:off x="7534655" y="1"/>
            <a:ext cx="4657345" cy="6857999"/>
          </a:xfrm>
          <a:prstGeom prst="rect">
            <a:avLst/>
          </a:prstGeom>
          <a:noFill/>
          <a:ln>
            <a:noFill/>
          </a:ln>
        </p:spPr>
      </p:pic>
    </p:spTree>
    <p:extLst>
      <p:ext uri="{BB962C8B-B14F-4D97-AF65-F5344CB8AC3E}">
        <p14:creationId xmlns:p14="http://schemas.microsoft.com/office/powerpoint/2010/main" val="165069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pic>
        <p:nvPicPr>
          <p:cNvPr id="1466" name="Google Shape;1466;p51"/>
          <p:cNvPicPr preferRelativeResize="0"/>
          <p:nvPr/>
        </p:nvPicPr>
        <p:blipFill rotWithShape="1">
          <a:blip r:embed="rId3">
            <a:alphaModFix/>
          </a:blip>
          <a:srcRect/>
          <a:stretch/>
        </p:blipFill>
        <p:spPr>
          <a:xfrm>
            <a:off x="1069255" y="185530"/>
            <a:ext cx="10053489" cy="5777948"/>
          </a:xfrm>
          <a:prstGeom prst="rect">
            <a:avLst/>
          </a:prstGeom>
          <a:noFill/>
          <a:ln>
            <a:noFill/>
          </a:ln>
        </p:spPr>
      </p:pic>
      <p:sp>
        <p:nvSpPr>
          <p:cNvPr id="1467" name="Google Shape;1467;p5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3744068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Google Shape;1472;p52"/>
          <p:cNvPicPr preferRelativeResize="0"/>
          <p:nvPr/>
        </p:nvPicPr>
        <p:blipFill rotWithShape="1">
          <a:blip r:embed="rId3">
            <a:alphaModFix/>
          </a:blip>
          <a:srcRect t="9024" r="1"/>
          <a:stretch/>
        </p:blipFill>
        <p:spPr>
          <a:xfrm>
            <a:off x="636625" y="556115"/>
            <a:ext cx="10918749" cy="5413736"/>
          </a:xfrm>
          <a:prstGeom prst="rect">
            <a:avLst/>
          </a:prstGeom>
          <a:noFill/>
          <a:ln>
            <a:noFill/>
          </a:ln>
        </p:spPr>
      </p:pic>
      <p:sp>
        <p:nvSpPr>
          <p:cNvPr id="1473" name="Google Shape;1473;p5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4096952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5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600"/>
              <a:buFont typeface="Arial"/>
              <a:buNone/>
            </a:pPr>
            <a:r>
              <a:rPr lang="en-US" sz="3600" dirty="0"/>
              <a:t>Example 1</a:t>
            </a:r>
            <a:endParaRPr sz="3600" dirty="0"/>
          </a:p>
        </p:txBody>
      </p:sp>
      <p:sp>
        <p:nvSpPr>
          <p:cNvPr id="1533" name="Google Shape;1533;p55"/>
          <p:cNvSpPr txBox="1">
            <a:spLocks noGrp="1"/>
          </p:cNvSpPr>
          <p:nvPr>
            <p:ph type="body" idx="1"/>
          </p:nvPr>
        </p:nvSpPr>
        <p:spPr>
          <a:xfrm>
            <a:off x="565150" y="1661880"/>
            <a:ext cx="10168128" cy="4092594"/>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800"/>
              <a:buNone/>
            </a:pPr>
            <a:r>
              <a:rPr lang="en-US" sz="2800" b="1" dirty="0"/>
              <a:t>Source Text</a:t>
            </a:r>
            <a:endParaRPr dirty="0"/>
          </a:p>
          <a:p>
            <a:pPr marL="0" lvl="0" indent="0" algn="just" rtl="0">
              <a:lnSpc>
                <a:spcPct val="120000"/>
              </a:lnSpc>
              <a:spcBef>
                <a:spcPts val="900"/>
              </a:spcBef>
              <a:spcAft>
                <a:spcPts val="0"/>
              </a:spcAft>
              <a:buClr>
                <a:schemeClr val="dk1"/>
              </a:buClr>
              <a:buSzPts val="2800"/>
              <a:buNone/>
            </a:pPr>
            <a:r>
              <a:rPr lang="en-US" sz="2800" dirty="0"/>
              <a:t>You should rely only on the information contained in this prospectus and the related Application Forms to make your investment decision.</a:t>
            </a:r>
            <a:endParaRPr sz="2800" dirty="0"/>
          </a:p>
          <a:p>
            <a:pPr marL="0" lvl="0" indent="0" algn="just" rtl="0">
              <a:lnSpc>
                <a:spcPct val="120000"/>
              </a:lnSpc>
              <a:spcBef>
                <a:spcPts val="900"/>
              </a:spcBef>
              <a:spcAft>
                <a:spcPts val="0"/>
              </a:spcAft>
              <a:buClr>
                <a:schemeClr val="dk1"/>
              </a:buClr>
              <a:buSzPts val="2800"/>
              <a:buNone/>
            </a:pPr>
            <a:r>
              <a:rPr lang="en-US" sz="2800" b="1" dirty="0"/>
              <a:t>Human Translation</a:t>
            </a:r>
            <a:endParaRPr dirty="0"/>
          </a:p>
          <a:p>
            <a:pPr marL="0" lvl="0" indent="0" algn="just" rtl="0">
              <a:lnSpc>
                <a:spcPct val="120000"/>
              </a:lnSpc>
              <a:spcBef>
                <a:spcPts val="900"/>
              </a:spcBef>
              <a:spcAft>
                <a:spcPts val="0"/>
              </a:spcAft>
              <a:buClr>
                <a:schemeClr val="dk1"/>
              </a:buClr>
              <a:buSzPts val="2800"/>
              <a:buNone/>
            </a:pPr>
            <a:r>
              <a:rPr lang="en-US" sz="2800" dirty="0" err="1">
                <a:latin typeface="Arial"/>
                <a:ea typeface="Arial"/>
                <a:cs typeface="Arial"/>
                <a:sym typeface="Arial"/>
              </a:rPr>
              <a:t>閣下應僅依賴本招股章程及相關申請表格所載的資料作出投資決定</a:t>
            </a:r>
            <a:r>
              <a:rPr lang="en-US" sz="2800" dirty="0">
                <a:latin typeface="Arial"/>
                <a:ea typeface="Arial"/>
                <a:cs typeface="Arial"/>
                <a:sym typeface="Arial"/>
              </a:rPr>
              <a:t>。</a:t>
            </a:r>
            <a:endParaRPr sz="2800" dirty="0"/>
          </a:p>
        </p:txBody>
      </p:sp>
      <p:sp>
        <p:nvSpPr>
          <p:cNvPr id="1534" name="Google Shape;1534;p5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Revolution of Technology for Translation and </a:t>
            </a:r>
            <a:r>
              <a:rPr lang="en-US" dirty="0" err="1"/>
              <a:t>Localisation</a:t>
            </a:r>
            <a:r>
              <a:rPr lang="en-US" dirty="0"/>
              <a:t> in the AI Era (Sai-cheong Siu, 7 November 2024)</a:t>
            </a:r>
            <a:endParaRPr dirty="0"/>
          </a:p>
        </p:txBody>
      </p:sp>
    </p:spTree>
    <p:extLst>
      <p:ext uri="{BB962C8B-B14F-4D97-AF65-F5344CB8AC3E}">
        <p14:creationId xmlns:p14="http://schemas.microsoft.com/office/powerpoint/2010/main" val="146873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5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600"/>
              <a:buFont typeface="Arial"/>
              <a:buNone/>
            </a:pPr>
            <a:r>
              <a:rPr lang="en-US" sz="3600"/>
              <a:t>Example 1</a:t>
            </a:r>
            <a:endParaRPr sz="3600"/>
          </a:p>
        </p:txBody>
      </p:sp>
      <p:sp>
        <p:nvSpPr>
          <p:cNvPr id="1540" name="Google Shape;1540;p56"/>
          <p:cNvSpPr txBox="1">
            <a:spLocks noGrp="1"/>
          </p:cNvSpPr>
          <p:nvPr>
            <p:ph type="body" idx="1"/>
          </p:nvPr>
        </p:nvSpPr>
        <p:spPr>
          <a:xfrm>
            <a:off x="565150" y="1457599"/>
            <a:ext cx="10168128" cy="460204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800"/>
              <a:buNone/>
            </a:pPr>
            <a:r>
              <a:rPr lang="en-US" sz="2800" b="1" dirty="0"/>
              <a:t>A famous online MT engine</a:t>
            </a:r>
            <a:endParaRPr sz="2800" dirty="0"/>
          </a:p>
          <a:p>
            <a:pPr marL="0" lvl="0" indent="0" algn="l" rtl="0">
              <a:lnSpc>
                <a:spcPct val="120000"/>
              </a:lnSpc>
              <a:spcBef>
                <a:spcPts val="900"/>
              </a:spcBef>
              <a:spcAft>
                <a:spcPts val="0"/>
              </a:spcAft>
              <a:buClr>
                <a:srgbClr val="FF0000"/>
              </a:buClr>
              <a:buSzPts val="2800"/>
              <a:buNone/>
            </a:pPr>
            <a:r>
              <a:rPr lang="en-US" sz="2800" dirty="0" err="1">
                <a:solidFill>
                  <a:srgbClr val="FF0000"/>
                </a:solidFill>
                <a:latin typeface="Arial"/>
                <a:ea typeface="Arial"/>
                <a:cs typeface="Arial"/>
                <a:sym typeface="Arial"/>
              </a:rPr>
              <a:t>您</a:t>
            </a:r>
            <a:r>
              <a:rPr lang="en-US" sz="2800" dirty="0" err="1">
                <a:latin typeface="Arial"/>
                <a:ea typeface="Arial"/>
                <a:cs typeface="Arial"/>
                <a:sym typeface="Arial"/>
              </a:rPr>
              <a:t>應僅依賴本</a:t>
            </a:r>
            <a:r>
              <a:rPr lang="en-US" sz="2800" dirty="0" err="1">
                <a:solidFill>
                  <a:srgbClr val="FF0000"/>
                </a:solidFill>
                <a:latin typeface="Arial"/>
                <a:ea typeface="Arial"/>
                <a:cs typeface="Arial"/>
                <a:sym typeface="Arial"/>
              </a:rPr>
              <a:t>招股說明書</a:t>
            </a:r>
            <a:r>
              <a:rPr lang="en-US" sz="2800" dirty="0" err="1">
                <a:latin typeface="Arial"/>
                <a:ea typeface="Arial"/>
                <a:cs typeface="Arial"/>
                <a:sym typeface="Arial"/>
              </a:rPr>
              <a:t>中包含的</a:t>
            </a:r>
            <a:r>
              <a:rPr lang="en-US" sz="2800" dirty="0" err="1">
                <a:solidFill>
                  <a:srgbClr val="FF0000"/>
                </a:solidFill>
                <a:latin typeface="Arial"/>
                <a:ea typeface="Arial"/>
                <a:cs typeface="Arial"/>
                <a:sym typeface="Arial"/>
              </a:rPr>
              <a:t>信息</a:t>
            </a:r>
            <a:r>
              <a:rPr lang="en-US" sz="2800" dirty="0" err="1">
                <a:latin typeface="Arial"/>
                <a:ea typeface="Arial"/>
                <a:cs typeface="Arial"/>
                <a:sym typeface="Arial"/>
              </a:rPr>
              <a:t>和相關的申請表來做出</a:t>
            </a:r>
            <a:r>
              <a:rPr lang="en-US" sz="2800" dirty="0" err="1">
                <a:solidFill>
                  <a:srgbClr val="FF0000"/>
                </a:solidFill>
                <a:latin typeface="Arial"/>
                <a:ea typeface="Arial"/>
                <a:cs typeface="Arial"/>
                <a:sym typeface="Arial"/>
              </a:rPr>
              <a:t>您的</a:t>
            </a:r>
            <a:r>
              <a:rPr lang="en-US" sz="2800" dirty="0" err="1">
                <a:latin typeface="Arial"/>
                <a:ea typeface="Arial"/>
                <a:cs typeface="Arial"/>
                <a:sym typeface="Arial"/>
              </a:rPr>
              <a:t>投資決定</a:t>
            </a:r>
            <a:r>
              <a:rPr lang="en-US" sz="2800" dirty="0">
                <a:latin typeface="Arial"/>
                <a:ea typeface="Arial"/>
                <a:cs typeface="Arial"/>
                <a:sym typeface="Arial"/>
              </a:rPr>
              <a:t>。</a:t>
            </a:r>
            <a:endParaRPr sz="2800" dirty="0"/>
          </a:p>
          <a:p>
            <a:pPr marL="0" lvl="0" indent="0" algn="just" rtl="0">
              <a:lnSpc>
                <a:spcPct val="120000"/>
              </a:lnSpc>
              <a:spcBef>
                <a:spcPts val="900"/>
              </a:spcBef>
              <a:spcAft>
                <a:spcPts val="0"/>
              </a:spcAft>
              <a:buClr>
                <a:schemeClr val="dk1"/>
              </a:buClr>
              <a:buSzPts val="2800"/>
              <a:buNone/>
            </a:pPr>
            <a:r>
              <a:rPr lang="en-US" sz="2800" b="1" dirty="0"/>
              <a:t>Our Translations</a:t>
            </a:r>
            <a:endParaRPr dirty="0"/>
          </a:p>
          <a:p>
            <a:pPr marL="514350" lvl="0" indent="-514350" algn="just" rtl="0">
              <a:lnSpc>
                <a:spcPct val="120000"/>
              </a:lnSpc>
              <a:spcBef>
                <a:spcPts val="900"/>
              </a:spcBef>
              <a:spcAft>
                <a:spcPts val="0"/>
              </a:spcAft>
              <a:buClr>
                <a:schemeClr val="dk1"/>
              </a:buClr>
              <a:buSzPts val="2800"/>
              <a:buAutoNum type="arabicPeriod"/>
            </a:pPr>
            <a:r>
              <a:rPr lang="en-US" sz="2800" dirty="0" err="1">
                <a:latin typeface="Arial"/>
                <a:ea typeface="Arial"/>
                <a:cs typeface="Arial"/>
                <a:sym typeface="Arial"/>
              </a:rPr>
              <a:t>閣下</a:t>
            </a:r>
            <a:r>
              <a:rPr lang="en-US" sz="2800" dirty="0" err="1">
                <a:solidFill>
                  <a:srgbClr val="FF0000"/>
                </a:solidFill>
                <a:latin typeface="Arial"/>
                <a:ea typeface="Arial"/>
                <a:cs typeface="Arial"/>
                <a:sym typeface="Arial"/>
              </a:rPr>
              <a:t>僅應</a:t>
            </a:r>
            <a:r>
              <a:rPr lang="en-US" sz="2800" dirty="0" err="1">
                <a:latin typeface="Arial"/>
                <a:ea typeface="Arial"/>
                <a:cs typeface="Arial"/>
                <a:sym typeface="Arial"/>
              </a:rPr>
              <a:t>依賴本招股章程及相關申請表格所載資料作出投資決定</a:t>
            </a:r>
            <a:r>
              <a:rPr lang="en-US" sz="2800" dirty="0">
                <a:latin typeface="Arial"/>
                <a:ea typeface="Arial"/>
                <a:cs typeface="Arial"/>
                <a:sym typeface="Arial"/>
              </a:rPr>
              <a:t>。</a:t>
            </a:r>
            <a:endParaRPr sz="2800" dirty="0"/>
          </a:p>
          <a:p>
            <a:pPr marL="514350" lvl="0" indent="-514350" algn="just" rtl="0">
              <a:lnSpc>
                <a:spcPct val="120000"/>
              </a:lnSpc>
              <a:spcBef>
                <a:spcPts val="900"/>
              </a:spcBef>
              <a:spcAft>
                <a:spcPts val="0"/>
              </a:spcAft>
              <a:buClr>
                <a:schemeClr val="dk1"/>
              </a:buClr>
              <a:buSzPts val="2800"/>
              <a:buAutoNum type="arabicPeriod"/>
            </a:pPr>
            <a:r>
              <a:rPr lang="en-US" sz="2800" dirty="0" err="1">
                <a:latin typeface="Arial"/>
                <a:ea typeface="Arial"/>
                <a:cs typeface="Arial"/>
                <a:sym typeface="Arial"/>
              </a:rPr>
              <a:t>閣下應僅依賴本招股章程及相關申請表格所載資料作出投資決定</a:t>
            </a:r>
            <a:r>
              <a:rPr lang="en-US" sz="2800" dirty="0">
                <a:latin typeface="Arial"/>
                <a:ea typeface="Arial"/>
                <a:cs typeface="Arial"/>
                <a:sym typeface="Arial"/>
              </a:rPr>
              <a:t>。</a:t>
            </a:r>
            <a:endParaRPr sz="2800" dirty="0"/>
          </a:p>
        </p:txBody>
      </p:sp>
      <p:sp>
        <p:nvSpPr>
          <p:cNvPr id="1541" name="Google Shape;1541;p5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14469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5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Example 2</a:t>
            </a:r>
            <a:endParaRPr/>
          </a:p>
        </p:txBody>
      </p:sp>
      <p:sp>
        <p:nvSpPr>
          <p:cNvPr id="1547" name="Google Shape;1547;p57"/>
          <p:cNvSpPr txBox="1">
            <a:spLocks noGrp="1"/>
          </p:cNvSpPr>
          <p:nvPr>
            <p:ph type="body" idx="1"/>
          </p:nvPr>
        </p:nvSpPr>
        <p:spPr>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00000"/>
              </a:lnSpc>
              <a:spcBef>
                <a:spcPts val="0"/>
              </a:spcBef>
              <a:spcAft>
                <a:spcPts val="0"/>
              </a:spcAft>
              <a:buClr>
                <a:schemeClr val="dk1"/>
              </a:buClr>
              <a:buSzPts val="2400"/>
              <a:buNone/>
            </a:pPr>
            <a:r>
              <a:rPr lang="en-US" b="1"/>
              <a:t>Source Text</a:t>
            </a:r>
            <a:endParaRPr/>
          </a:p>
          <a:p>
            <a:pPr marL="0" lvl="0" indent="0" algn="just" rtl="0">
              <a:lnSpc>
                <a:spcPct val="100000"/>
              </a:lnSpc>
              <a:spcBef>
                <a:spcPts val="900"/>
              </a:spcBef>
              <a:spcAft>
                <a:spcPts val="0"/>
              </a:spcAft>
              <a:buClr>
                <a:schemeClr val="dk1"/>
              </a:buClr>
              <a:buSzPts val="2400"/>
              <a:buNone/>
            </a:pPr>
            <a:r>
              <a:rPr lang="en-US"/>
              <a:t>Hong Kong Exchanges and Clearing Limited, The Stock Exchange of Hong Kong Limited and Hong Kong Securities Clearing Company Limited take no responsibility for the contents of this prospectus, make no representation as to its accuracy or completeness and expressly disclaim any liability whatsoever for any loss howsoever arising from or in reliance upon the whole or any part of the contents of this prospectus.</a:t>
            </a:r>
            <a:endParaRPr/>
          </a:p>
        </p:txBody>
      </p:sp>
      <p:sp>
        <p:nvSpPr>
          <p:cNvPr id="1548" name="Google Shape;1548;p5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161294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4" name="Google Shape;1554;p5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
        <p:nvSpPr>
          <p:cNvPr id="1553" name="Google Shape;1553;p58"/>
          <p:cNvSpPr txBox="1">
            <a:spLocks noGrp="1"/>
          </p:cNvSpPr>
          <p:nvPr>
            <p:ph type="body" idx="4294967295"/>
          </p:nvPr>
        </p:nvSpPr>
        <p:spPr>
          <a:xfrm>
            <a:off x="971550" y="570239"/>
            <a:ext cx="10248900" cy="5441950"/>
          </a:xfrm>
          <a:prstGeom prst="rect">
            <a:avLst/>
          </a:prstGeom>
          <a:noFill/>
          <a:ln>
            <a:noFill/>
          </a:ln>
        </p:spPr>
        <p:txBody>
          <a:bodyPr spcFirstLastPara="1" wrap="square" lIns="91425" tIns="45700" rIns="91425" bIns="45700" anchor="t" anchorCtr="0">
            <a:normAutofit fontScale="77500" lnSpcReduction="20000"/>
          </a:bodyPr>
          <a:lstStyle/>
          <a:p>
            <a:pPr marL="0" lvl="0" indent="0" algn="just" rtl="0">
              <a:lnSpc>
                <a:spcPct val="120000"/>
              </a:lnSpc>
              <a:spcBef>
                <a:spcPts val="0"/>
              </a:spcBef>
              <a:spcAft>
                <a:spcPts val="0"/>
              </a:spcAft>
              <a:buClr>
                <a:schemeClr val="dk1"/>
              </a:buClr>
              <a:buSzPct val="100000"/>
              <a:buNone/>
            </a:pPr>
            <a:r>
              <a:rPr lang="en-US" b="1" dirty="0"/>
              <a:t>Human Translation</a:t>
            </a:r>
            <a:endParaRPr dirty="0"/>
          </a:p>
          <a:p>
            <a:pPr marL="0" lvl="0" indent="0" algn="just" rtl="0">
              <a:lnSpc>
                <a:spcPct val="120000"/>
              </a:lnSpc>
              <a:spcBef>
                <a:spcPts val="900"/>
              </a:spcBef>
              <a:spcAft>
                <a:spcPts val="0"/>
              </a:spcAft>
              <a:buClr>
                <a:schemeClr val="dk1"/>
              </a:buClr>
              <a:buSzPct val="100000"/>
              <a:buNone/>
            </a:pPr>
            <a:r>
              <a:rPr lang="en-US" dirty="0">
                <a:latin typeface="Arial"/>
                <a:ea typeface="Arial"/>
                <a:cs typeface="Arial"/>
                <a:sym typeface="Arial"/>
              </a:rPr>
              <a:t>香港交易及結算所有限公司、香港聯合交易所有限公司及香港中央結算有限公司對本招股章程的內容概不負責，對其準確性或完整性亦不發表任何聲明，並明確表示概不會就因本招股章程全部或任何部分內容而產生或因依賴該等內容而引致的任何損失承擔任何責任。</a:t>
            </a:r>
            <a:endParaRPr dirty="0">
              <a:latin typeface="Arial"/>
              <a:ea typeface="Arial"/>
              <a:cs typeface="Arial"/>
              <a:sym typeface="Arial"/>
            </a:endParaRPr>
          </a:p>
          <a:p>
            <a:pPr marL="0" lvl="0" indent="0" algn="just" rtl="0">
              <a:lnSpc>
                <a:spcPct val="120000"/>
              </a:lnSpc>
              <a:spcBef>
                <a:spcPts val="900"/>
              </a:spcBef>
              <a:spcAft>
                <a:spcPts val="0"/>
              </a:spcAft>
              <a:buClr>
                <a:schemeClr val="dk1"/>
              </a:buClr>
              <a:buSzPct val="100000"/>
              <a:buNone/>
            </a:pPr>
            <a:r>
              <a:rPr lang="en-US" b="1" dirty="0"/>
              <a:t>A famous online MT engine</a:t>
            </a:r>
            <a:endParaRPr dirty="0"/>
          </a:p>
          <a:p>
            <a:pPr marL="0" lvl="0" indent="0" algn="l" rtl="0">
              <a:lnSpc>
                <a:spcPct val="120000"/>
              </a:lnSpc>
              <a:spcBef>
                <a:spcPts val="900"/>
              </a:spcBef>
              <a:spcAft>
                <a:spcPts val="0"/>
              </a:spcAft>
              <a:buClr>
                <a:schemeClr val="dk1"/>
              </a:buClr>
              <a:buSzPct val="100000"/>
              <a:buNone/>
            </a:pPr>
            <a:r>
              <a:rPr lang="en-US" dirty="0">
                <a:latin typeface="Arial"/>
                <a:ea typeface="Arial"/>
                <a:cs typeface="Arial"/>
                <a:sym typeface="Arial"/>
              </a:rPr>
              <a:t>香港交易及結算所有限公司</a:t>
            </a:r>
            <a:r>
              <a:rPr lang="en-US" dirty="0">
                <a:solidFill>
                  <a:srgbClr val="FF0000"/>
                </a:solidFill>
                <a:latin typeface="Arial"/>
                <a:ea typeface="Arial"/>
                <a:cs typeface="Arial"/>
                <a:sym typeface="Arial"/>
              </a:rPr>
              <a:t>，</a:t>
            </a:r>
            <a:r>
              <a:rPr lang="en-US" dirty="0">
                <a:latin typeface="Arial"/>
                <a:ea typeface="Arial"/>
                <a:cs typeface="Arial"/>
                <a:sym typeface="Arial"/>
              </a:rPr>
              <a:t>香港聯合交易所有限公司及香港中央結算有限公司對本招股章程的內容概不負責，亦不對其準確性或完整性作出任何陳述，並明確表示不對任何損失承擔任何責任</a:t>
            </a:r>
            <a:r>
              <a:rPr lang="en-US" dirty="0">
                <a:solidFill>
                  <a:srgbClr val="FF0000"/>
                </a:solidFill>
                <a:latin typeface="Arial"/>
                <a:ea typeface="Arial"/>
                <a:cs typeface="Arial"/>
                <a:sym typeface="Arial"/>
              </a:rPr>
              <a:t>。 </a:t>
            </a:r>
            <a:r>
              <a:rPr lang="en-US" dirty="0" err="1">
                <a:solidFill>
                  <a:srgbClr val="FF0000"/>
                </a:solidFill>
                <a:latin typeface="Arial"/>
                <a:ea typeface="Arial"/>
                <a:cs typeface="Arial"/>
                <a:sym typeface="Arial"/>
              </a:rPr>
              <a:t>因本招股章程的全部或部分內容而產生或依賴該等招股章程的全部或部分內容</a:t>
            </a:r>
            <a:r>
              <a:rPr lang="en-US" dirty="0">
                <a:solidFill>
                  <a:srgbClr val="FF0000"/>
                </a:solidFill>
                <a:latin typeface="Arial"/>
                <a:ea typeface="Arial"/>
                <a:cs typeface="Arial"/>
                <a:sym typeface="Arial"/>
              </a:rPr>
              <a:t>。</a:t>
            </a:r>
            <a:endParaRPr dirty="0">
              <a:solidFill>
                <a:srgbClr val="FF0000"/>
              </a:solidFill>
              <a:latin typeface="Arial"/>
              <a:ea typeface="Arial"/>
              <a:cs typeface="Arial"/>
              <a:sym typeface="Arial"/>
            </a:endParaRPr>
          </a:p>
          <a:p>
            <a:pPr marL="0" lvl="0" indent="0" algn="just" rtl="0">
              <a:lnSpc>
                <a:spcPct val="120000"/>
              </a:lnSpc>
              <a:spcBef>
                <a:spcPts val="900"/>
              </a:spcBef>
              <a:spcAft>
                <a:spcPts val="0"/>
              </a:spcAft>
              <a:buClr>
                <a:schemeClr val="dk1"/>
              </a:buClr>
              <a:buSzPct val="100000"/>
              <a:buNone/>
            </a:pPr>
            <a:r>
              <a:rPr lang="en-US" b="1" dirty="0"/>
              <a:t>Our Translations</a:t>
            </a:r>
            <a:endParaRPr dirty="0"/>
          </a:p>
          <a:p>
            <a:pPr marL="514350" lvl="0" indent="-514350" algn="just" rtl="0">
              <a:lnSpc>
                <a:spcPct val="120000"/>
              </a:lnSpc>
              <a:spcBef>
                <a:spcPts val="900"/>
              </a:spcBef>
              <a:spcAft>
                <a:spcPts val="0"/>
              </a:spcAft>
              <a:buClr>
                <a:schemeClr val="dk1"/>
              </a:buClr>
              <a:buSzPct val="100000"/>
              <a:buAutoNum type="arabicPeriod"/>
            </a:pPr>
            <a:r>
              <a:rPr lang="en-US" dirty="0">
                <a:latin typeface="Arial"/>
                <a:ea typeface="Arial"/>
                <a:cs typeface="Arial"/>
                <a:sym typeface="Arial"/>
              </a:rPr>
              <a:t>香港交易及結算有限公司、香港聯合交易所有限公司及</a:t>
            </a:r>
            <a:r>
              <a:rPr lang="en-US" dirty="0">
                <a:solidFill>
                  <a:srgbClr val="FF0000"/>
                </a:solidFill>
                <a:latin typeface="Arial"/>
                <a:ea typeface="Arial"/>
                <a:cs typeface="Arial"/>
                <a:sym typeface="Arial"/>
              </a:rPr>
              <a:t>香港證券結算有限公司</a:t>
            </a:r>
            <a:r>
              <a:rPr lang="en-US" dirty="0">
                <a:latin typeface="Arial"/>
                <a:ea typeface="Arial"/>
                <a:cs typeface="Arial"/>
                <a:sym typeface="Arial"/>
              </a:rPr>
              <a:t>就本招股章程的內容概不承擔任何責任，概不就其準確性或完整性作出任何聲明，並明確不會就本招股章程所載的全部或任何部分內容而產生的任何損失產生任何任何責任</a:t>
            </a:r>
            <a:r>
              <a:rPr lang="en-US" dirty="0">
                <a:solidFill>
                  <a:srgbClr val="FF0000"/>
                </a:solidFill>
                <a:latin typeface="Arial"/>
                <a:ea typeface="Arial"/>
                <a:cs typeface="Arial"/>
                <a:sym typeface="Arial"/>
              </a:rPr>
              <a:t>。閣下應僅依賴本招股章程及相關申請表格所載資料作出投資決定。</a:t>
            </a:r>
            <a:endParaRPr dirty="0">
              <a:solidFill>
                <a:srgbClr val="FF0000"/>
              </a:solidFill>
              <a:latin typeface="Arial"/>
              <a:ea typeface="Arial"/>
              <a:cs typeface="Arial"/>
              <a:sym typeface="Arial"/>
            </a:endParaRPr>
          </a:p>
          <a:p>
            <a:pPr marL="514350" lvl="0" indent="-514350" algn="just" rtl="0">
              <a:lnSpc>
                <a:spcPct val="120000"/>
              </a:lnSpc>
              <a:spcBef>
                <a:spcPts val="900"/>
              </a:spcBef>
              <a:spcAft>
                <a:spcPts val="0"/>
              </a:spcAft>
              <a:buClr>
                <a:schemeClr val="dk1"/>
              </a:buClr>
              <a:buSzPct val="100000"/>
              <a:buAutoNum type="arabicPeriod"/>
            </a:pPr>
            <a:r>
              <a:rPr lang="en-US" dirty="0">
                <a:latin typeface="Arial"/>
                <a:ea typeface="Arial"/>
                <a:cs typeface="Arial"/>
                <a:sym typeface="Arial"/>
              </a:rPr>
              <a:t>香港交易及結算所有限公司、香港聯合交易所有限公司及香港中央結算有限公司對本招股章程的內容概不負責，對其準確性或完整性概不發表任何聲明，並明確表示概不就因本招股章程全部或任何部分內容而產生或因依賴該等內容而產生的任何損失承擔任何責任。</a:t>
            </a:r>
            <a:endParaRPr dirty="0">
              <a:latin typeface="Arial"/>
              <a:ea typeface="Arial"/>
              <a:cs typeface="Arial"/>
              <a:sym typeface="Arial"/>
            </a:endParaRPr>
          </a:p>
        </p:txBody>
      </p:sp>
    </p:spTree>
    <p:extLst>
      <p:ext uri="{BB962C8B-B14F-4D97-AF65-F5344CB8AC3E}">
        <p14:creationId xmlns:p14="http://schemas.microsoft.com/office/powerpoint/2010/main" val="220369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59"/>
          <p:cNvSpPr txBox="1">
            <a:spLocks noGrp="1"/>
          </p:cNvSpPr>
          <p:nvPr>
            <p:ph type="title"/>
          </p:nvPr>
        </p:nvSpPr>
        <p:spPr>
          <a:xfrm>
            <a:off x="517869" y="978408"/>
            <a:ext cx="8338263" cy="9689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Arial"/>
              <a:buNone/>
            </a:pPr>
            <a:r>
              <a:rPr lang="en-US"/>
              <a:t>Experiment: results</a:t>
            </a:r>
            <a:endParaRPr/>
          </a:p>
        </p:txBody>
      </p:sp>
      <p:sp>
        <p:nvSpPr>
          <p:cNvPr id="1563" name="Google Shape;1563;p5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graphicFrame>
        <p:nvGraphicFramePr>
          <p:cNvPr id="1560" name="Google Shape;1560;p59"/>
          <p:cNvGraphicFramePr/>
          <p:nvPr/>
        </p:nvGraphicFramePr>
        <p:xfrm>
          <a:off x="828086" y="2540619"/>
          <a:ext cx="10252800" cy="1562525"/>
        </p:xfrm>
        <a:graphic>
          <a:graphicData uri="http://schemas.openxmlformats.org/drawingml/2006/table">
            <a:tbl>
              <a:tblPr firstRow="1" firstCol="1" bandRow="1">
                <a:noFill/>
                <a:tableStyleId>{F93F29E5-EF53-4B0F-86B0-38B2477B4D78}</a:tableStyleId>
              </a:tblPr>
              <a:tblGrid>
                <a:gridCol w="1729950">
                  <a:extLst>
                    <a:ext uri="{9D8B030D-6E8A-4147-A177-3AD203B41FA5}">
                      <a16:colId xmlns:a16="http://schemas.microsoft.com/office/drawing/2014/main" val="20000"/>
                    </a:ext>
                  </a:extLst>
                </a:gridCol>
                <a:gridCol w="2861600">
                  <a:extLst>
                    <a:ext uri="{9D8B030D-6E8A-4147-A177-3AD203B41FA5}">
                      <a16:colId xmlns:a16="http://schemas.microsoft.com/office/drawing/2014/main" val="20001"/>
                    </a:ext>
                  </a:extLst>
                </a:gridCol>
                <a:gridCol w="3005125">
                  <a:extLst>
                    <a:ext uri="{9D8B030D-6E8A-4147-A177-3AD203B41FA5}">
                      <a16:colId xmlns:a16="http://schemas.microsoft.com/office/drawing/2014/main" val="20002"/>
                    </a:ext>
                  </a:extLst>
                </a:gridCol>
                <a:gridCol w="2656125">
                  <a:extLst>
                    <a:ext uri="{9D8B030D-6E8A-4147-A177-3AD203B41FA5}">
                      <a16:colId xmlns:a16="http://schemas.microsoft.com/office/drawing/2014/main" val="20003"/>
                    </a:ext>
                  </a:extLst>
                </a:gridCol>
              </a:tblGrid>
              <a:tr h="1019500">
                <a:tc>
                  <a:txBody>
                    <a:bodyPr/>
                    <a:lstStyle/>
                    <a:p>
                      <a:pPr marL="0" marR="0" lvl="0" indent="0" algn="ctr" rtl="0">
                        <a:spcBef>
                          <a:spcPts val="0"/>
                        </a:spcBef>
                        <a:spcAft>
                          <a:spcPts val="0"/>
                        </a:spcAft>
                        <a:buNone/>
                      </a:pPr>
                      <a:r>
                        <a:rPr lang="en-US" sz="2000"/>
                        <a:t> </a:t>
                      </a:r>
                      <a:endParaRPr sz="240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000"/>
                        <a:t>Google</a:t>
                      </a:r>
                      <a:endParaRPr sz="240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000"/>
                        <a:t>IPOTranslate</a:t>
                      </a:r>
                      <a:endParaRPr sz="2000"/>
                    </a:p>
                    <a:p>
                      <a:pPr marL="0" marR="0" lvl="0" indent="0" algn="ctr" rtl="0">
                        <a:spcBef>
                          <a:spcPts val="0"/>
                        </a:spcBef>
                        <a:spcAft>
                          <a:spcPts val="0"/>
                        </a:spcAft>
                        <a:buNone/>
                      </a:pPr>
                      <a:r>
                        <a:rPr lang="en-US" sz="2000"/>
                        <a:t>Model 1</a:t>
                      </a:r>
                      <a:endParaRPr sz="240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000"/>
                        <a:t>IPOTranslate</a:t>
                      </a:r>
                      <a:endParaRPr sz="2000"/>
                    </a:p>
                    <a:p>
                      <a:pPr marL="0" marR="0" lvl="0" indent="0" algn="ctr" rtl="0">
                        <a:spcBef>
                          <a:spcPts val="0"/>
                        </a:spcBef>
                        <a:spcAft>
                          <a:spcPts val="0"/>
                        </a:spcAft>
                        <a:buNone/>
                      </a:pPr>
                      <a:r>
                        <a:rPr lang="en-US" sz="2000"/>
                        <a:t>Model 2</a:t>
                      </a:r>
                      <a:endParaRPr sz="24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543025">
                <a:tc>
                  <a:txBody>
                    <a:bodyPr/>
                    <a:lstStyle/>
                    <a:p>
                      <a:pPr marL="0" marR="0" lvl="0" indent="0" algn="ctr" rtl="0">
                        <a:spcBef>
                          <a:spcPts val="0"/>
                        </a:spcBef>
                        <a:spcAft>
                          <a:spcPts val="0"/>
                        </a:spcAft>
                        <a:buNone/>
                      </a:pPr>
                      <a:r>
                        <a:rPr lang="en-US" sz="2000"/>
                        <a:t>BLEU Score</a:t>
                      </a:r>
                      <a:endParaRPr/>
                    </a:p>
                  </a:txBody>
                  <a:tcPr marL="68575" marR="68575" marT="0" marB="0"/>
                </a:tc>
                <a:tc>
                  <a:txBody>
                    <a:bodyPr/>
                    <a:lstStyle/>
                    <a:p>
                      <a:pPr marL="0" marR="0" lvl="0" indent="0" algn="ctr" rtl="0">
                        <a:spcBef>
                          <a:spcPts val="0"/>
                        </a:spcBef>
                        <a:spcAft>
                          <a:spcPts val="0"/>
                        </a:spcAft>
                        <a:buNone/>
                      </a:pPr>
                      <a:r>
                        <a:rPr lang="en-US" sz="2800"/>
                        <a:t>36.89</a:t>
                      </a:r>
                      <a:endParaRPr sz="280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800" b="1"/>
                        <a:t>44.48</a:t>
                      </a:r>
                      <a:endParaRPr/>
                    </a:p>
                  </a:txBody>
                  <a:tcPr marL="68575" marR="68575" marT="0" marB="0"/>
                </a:tc>
                <a:tc>
                  <a:txBody>
                    <a:bodyPr/>
                    <a:lstStyle/>
                    <a:p>
                      <a:pPr marL="0" marR="0" lvl="0" indent="0" algn="ctr" rtl="0">
                        <a:spcBef>
                          <a:spcPts val="0"/>
                        </a:spcBef>
                        <a:spcAft>
                          <a:spcPts val="0"/>
                        </a:spcAft>
                        <a:buNone/>
                      </a:pPr>
                      <a:r>
                        <a:rPr lang="en-US" sz="2800" b="1"/>
                        <a:t>53.73</a:t>
                      </a:r>
                      <a:endParaRPr sz="3200" b="1">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sp>
        <p:nvSpPr>
          <p:cNvPr id="1561" name="Google Shape;1561;p59"/>
          <p:cNvSpPr/>
          <p:nvPr/>
        </p:nvSpPr>
        <p:spPr>
          <a:xfrm>
            <a:off x="1331130" y="4315695"/>
            <a:ext cx="6875222" cy="1373905"/>
          </a:xfrm>
          <a:prstGeom prst="wedgeRectCallout">
            <a:avLst>
              <a:gd name="adj1" fmla="val -32809"/>
              <a:gd name="adj2" fmla="val -70591"/>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1562" name="Google Shape;1562;p59"/>
          <p:cNvPicPr preferRelativeResize="0"/>
          <p:nvPr/>
        </p:nvPicPr>
        <p:blipFill rotWithShape="1">
          <a:blip r:embed="rId3">
            <a:alphaModFix/>
          </a:blip>
          <a:srcRect/>
          <a:stretch/>
        </p:blipFill>
        <p:spPr>
          <a:xfrm>
            <a:off x="1504973" y="4417244"/>
            <a:ext cx="6701379" cy="1103022"/>
          </a:xfrm>
          <a:prstGeom prst="rect">
            <a:avLst/>
          </a:prstGeom>
          <a:noFill/>
          <a:ln>
            <a:noFill/>
          </a:ln>
        </p:spPr>
      </p:pic>
    </p:spTree>
    <p:extLst>
      <p:ext uri="{BB962C8B-B14F-4D97-AF65-F5344CB8AC3E}">
        <p14:creationId xmlns:p14="http://schemas.microsoft.com/office/powerpoint/2010/main" val="311815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358-A048-0BAF-05D8-9D593FC2CF46}"/>
              </a:ext>
            </a:extLst>
          </p:cNvPr>
          <p:cNvSpPr>
            <a:spLocks noGrp="1"/>
          </p:cNvSpPr>
          <p:nvPr>
            <p:ph type="ctrTitle"/>
          </p:nvPr>
        </p:nvSpPr>
        <p:spPr/>
        <p:txBody>
          <a:bodyPr>
            <a:normAutofit fontScale="90000"/>
          </a:bodyPr>
          <a:lstStyle/>
          <a:p>
            <a:r>
              <a:rPr lang="en-US" dirty="0"/>
              <a:t>Case Study 2: Translation of Government Documents</a:t>
            </a:r>
          </a:p>
        </p:txBody>
      </p:sp>
      <p:sp>
        <p:nvSpPr>
          <p:cNvPr id="3" name="Subtitle 2">
            <a:extLst>
              <a:ext uri="{FF2B5EF4-FFF2-40B4-BE49-F238E27FC236}">
                <a16:creationId xmlns:a16="http://schemas.microsoft.com/office/drawing/2014/main" id="{DCFC588B-BF20-617D-F593-67F7A7214F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97804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Translation of Government Documents in HK</a:t>
            </a:r>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rmAutofit/>
          </a:bodyPr>
          <a:lstStyle/>
          <a:p>
            <a:r>
              <a:rPr lang="en-HK" dirty="0"/>
              <a:t>Government documents in HK are generally issued in both English and Chinese (Traditional Chinese and Simplified Chinese), which are the two official languages of the city under Article 9 of the Basic Law and the Official Languages Ordinance (Cap. 5).</a:t>
            </a:r>
            <a:endParaRPr lang="en-HK" sz="1800" dirty="0"/>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274227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2AE2-11D0-21A9-3646-CC69C9F12FC1}"/>
              </a:ext>
            </a:extLst>
          </p:cNvPr>
          <p:cNvSpPr>
            <a:spLocks noGrp="1"/>
          </p:cNvSpPr>
          <p:nvPr>
            <p:ph type="title"/>
          </p:nvPr>
        </p:nvSpPr>
        <p:spPr>
          <a:xfrm>
            <a:off x="565150" y="770890"/>
            <a:ext cx="9117469" cy="1268984"/>
          </a:xfrm>
        </p:spPr>
        <p:txBody>
          <a:bodyPr>
            <a:normAutofit fontScale="90000"/>
          </a:bodyPr>
          <a:lstStyle/>
          <a:p>
            <a:r>
              <a:rPr lang="en-US" dirty="0"/>
              <a:t>AI-driven innovations in translation of government documents: Examples</a:t>
            </a:r>
          </a:p>
        </p:txBody>
      </p:sp>
      <p:graphicFrame>
        <p:nvGraphicFramePr>
          <p:cNvPr id="6" name="Content Placeholder 3">
            <a:extLst>
              <a:ext uri="{FF2B5EF4-FFF2-40B4-BE49-F238E27FC236}">
                <a16:creationId xmlns:a16="http://schemas.microsoft.com/office/drawing/2014/main" id="{4548D909-4FB7-C916-2E41-45C132D6A1D6}"/>
              </a:ext>
            </a:extLst>
          </p:cNvPr>
          <p:cNvGraphicFramePr>
            <a:graphicFrameLocks noGrp="1"/>
          </p:cNvGraphicFramePr>
          <p:nvPr>
            <p:ph idx="1"/>
            <p:extLst>
              <p:ext uri="{D42A27DB-BD31-4B8C-83A1-F6EECF244321}">
                <p14:modId xmlns:p14="http://schemas.microsoft.com/office/powerpoint/2010/main" val="2200746266"/>
              </p:ext>
            </p:extLst>
          </p:nvPr>
        </p:nvGraphicFramePr>
        <p:xfrm>
          <a:off x="651537" y="2360428"/>
          <a:ext cx="7163064" cy="3400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775;p18">
            <a:extLst>
              <a:ext uri="{FF2B5EF4-FFF2-40B4-BE49-F238E27FC236}">
                <a16:creationId xmlns:a16="http://schemas.microsoft.com/office/drawing/2014/main" id="{833BD6ED-D26E-84B9-4DAA-5E78D0D2D3D2}"/>
              </a:ext>
            </a:extLst>
          </p:cNvPr>
          <p:cNvSpPr txBox="1">
            <a:spLocks noGrp="1"/>
          </p:cNvSpPr>
          <p:nvPr>
            <p:ph type="ftr" idx="11"/>
          </p:nvPr>
        </p:nvSpPr>
        <p:spPr>
          <a:xfrm>
            <a:off x="565150" y="6141085"/>
            <a:ext cx="3608205"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3631369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Platform 5: </a:t>
            </a:r>
            <a:r>
              <a:rPr lang="en-US" dirty="0" err="1"/>
              <a:t>GovPR</a:t>
            </a:r>
            <a:r>
              <a:rPr lang="en-US" dirty="0"/>
              <a:t> Translation</a:t>
            </a:r>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rmAutofit/>
          </a:bodyPr>
          <a:lstStyle/>
          <a:p>
            <a:r>
              <a:rPr lang="en-GB" dirty="0"/>
              <a:t>An AI-driven platform for the translation of government press releases</a:t>
            </a:r>
          </a:p>
          <a:p>
            <a:pPr marL="0" indent="0">
              <a:buNone/>
            </a:pPr>
            <a:endParaRPr lang="en-GB" sz="1400" dirty="0"/>
          </a:p>
          <a:p>
            <a:pPr marL="0" indent="0">
              <a:buNone/>
            </a:pPr>
            <a:r>
              <a:rPr lang="en-GB" sz="1800" dirty="0"/>
              <a:t>The work was supported by a grant from the Research Grants Council of the Hong Kong Special Administrative Region, China (Project No. UGC/FDS14/H16/18).</a:t>
            </a:r>
            <a:endParaRPr lang="en-HK" sz="1800" dirty="0"/>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17358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0E61-8C3D-A72A-D5FE-89C8A7C934D5}"/>
              </a:ext>
            </a:extLst>
          </p:cNvPr>
          <p:cNvSpPr>
            <a:spLocks noGrp="1"/>
          </p:cNvSpPr>
          <p:nvPr>
            <p:ph type="title"/>
          </p:nvPr>
        </p:nvSpPr>
        <p:spPr/>
        <p:txBody>
          <a:bodyPr/>
          <a:lstStyle/>
          <a:p>
            <a:r>
              <a:rPr lang="en-US" dirty="0"/>
              <a:t>Our system</a:t>
            </a:r>
          </a:p>
        </p:txBody>
      </p:sp>
      <p:sp>
        <p:nvSpPr>
          <p:cNvPr id="5" name="Footer Placeholder 4">
            <a:extLst>
              <a:ext uri="{FF2B5EF4-FFF2-40B4-BE49-F238E27FC236}">
                <a16:creationId xmlns:a16="http://schemas.microsoft.com/office/drawing/2014/main" id="{98F71B71-7C7E-8304-B254-87C45860CC42}"/>
              </a:ext>
            </a:extLst>
          </p:cNvPr>
          <p:cNvSpPr>
            <a:spLocks noGrp="1"/>
          </p:cNvSpPr>
          <p:nvPr>
            <p:ph type="ftr" idx="11"/>
          </p:nvPr>
        </p:nvSpPr>
        <p:spPr/>
        <p:txBody>
          <a:bodyPr/>
          <a:lstStyle/>
          <a:p>
            <a:r>
              <a:rPr lang="en-US"/>
              <a:t>Revolution of Technology for Translation and Localisation in the AI Era (Sai-cheong Siu, 7 November 2024)</a:t>
            </a:r>
          </a:p>
        </p:txBody>
      </p:sp>
      <p:pic>
        <p:nvPicPr>
          <p:cNvPr id="4" name="Picture 3">
            <a:extLst>
              <a:ext uri="{FF2B5EF4-FFF2-40B4-BE49-F238E27FC236}">
                <a16:creationId xmlns:a16="http://schemas.microsoft.com/office/drawing/2014/main" id="{136BEF0F-95B1-D65A-70DB-7D53BE1C9967}"/>
              </a:ext>
            </a:extLst>
          </p:cNvPr>
          <p:cNvPicPr>
            <a:picLocks noChangeAspect="1"/>
          </p:cNvPicPr>
          <p:nvPr/>
        </p:nvPicPr>
        <p:blipFill>
          <a:blip r:embed="rId2"/>
          <a:stretch>
            <a:fillRect/>
          </a:stretch>
        </p:blipFill>
        <p:spPr>
          <a:xfrm>
            <a:off x="4173355" y="1531732"/>
            <a:ext cx="4155775" cy="4160519"/>
          </a:xfrm>
          <a:prstGeom prst="rect">
            <a:avLst/>
          </a:prstGeom>
        </p:spPr>
      </p:pic>
    </p:spTree>
    <p:extLst>
      <p:ext uri="{BB962C8B-B14F-4D97-AF65-F5344CB8AC3E}">
        <p14:creationId xmlns:p14="http://schemas.microsoft.com/office/powerpoint/2010/main" val="4211442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p:txBody>
          <a:bodyPr>
            <a:normAutofit/>
          </a:bodyPr>
          <a:lstStyle/>
          <a:p>
            <a:pPr>
              <a:lnSpc>
                <a:spcPct val="90000"/>
              </a:lnSpc>
            </a:pPr>
            <a:r>
              <a:rPr lang="en-US" dirty="0"/>
              <a:t>Hong Kong Government Press Releases</a:t>
            </a:r>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rmAutofit/>
          </a:bodyPr>
          <a:lstStyle/>
          <a:p>
            <a:pPr marL="342900" indent="-342900"/>
            <a:r>
              <a:rPr lang="en-US" dirty="0"/>
              <a:t>An important communication channel between the government and the public</a:t>
            </a:r>
          </a:p>
          <a:p>
            <a:pPr marL="342900" indent="-342900"/>
            <a:r>
              <a:rPr lang="en-US" dirty="0"/>
              <a:t>Information provided by different bureaus and departments</a:t>
            </a:r>
          </a:p>
          <a:p>
            <a:pPr marL="342900" indent="-342900"/>
            <a:r>
              <a:rPr lang="en-US" dirty="0"/>
              <a:t>Example: </a:t>
            </a:r>
            <a:r>
              <a:rPr lang="en-US" dirty="0">
                <a:hlinkClick r:id="rId2"/>
              </a:rPr>
              <a:t>https://www.info.gov.hk/gia/general/today.htm</a:t>
            </a:r>
            <a:endParaRPr lang="en-US" dirty="0"/>
          </a:p>
          <a:p>
            <a:pPr marL="342900" indent="-342900"/>
            <a:r>
              <a:rPr lang="en-US" dirty="0"/>
              <a:t>Three versions: English, Traditional Chinese, and Simplified Chinese</a:t>
            </a:r>
          </a:p>
          <a:p>
            <a:endParaRPr lang="en-US" dirty="0"/>
          </a:p>
          <a:p>
            <a:endParaRPr lang="en-US" dirty="0"/>
          </a:p>
        </p:txBody>
      </p:sp>
      <p:sp>
        <p:nvSpPr>
          <p:cNvPr id="4" name="Footer Placeholder 3">
            <a:extLst>
              <a:ext uri="{FF2B5EF4-FFF2-40B4-BE49-F238E27FC236}">
                <a16:creationId xmlns:a16="http://schemas.microsoft.com/office/drawing/2014/main" id="{7437DAAC-3857-B5BB-FEB8-331A83D34814}"/>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16360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9215-941C-9142-9D61-0D02A1DC38BA}"/>
              </a:ext>
            </a:extLst>
          </p:cNvPr>
          <p:cNvSpPr>
            <a:spLocks noGrp="1"/>
          </p:cNvSpPr>
          <p:nvPr>
            <p:ph type="title"/>
          </p:nvPr>
        </p:nvSpPr>
        <p:spPr/>
        <p:txBody>
          <a:bodyPr>
            <a:normAutofit/>
          </a:bodyPr>
          <a:lstStyle/>
          <a:p>
            <a:r>
              <a:rPr lang="en-US" dirty="0"/>
              <a:t>Examples</a:t>
            </a:r>
          </a:p>
        </p:txBody>
      </p:sp>
      <p:graphicFrame>
        <p:nvGraphicFramePr>
          <p:cNvPr id="5" name="Content Placeholder 2">
            <a:extLst>
              <a:ext uri="{FF2B5EF4-FFF2-40B4-BE49-F238E27FC236}">
                <a16:creationId xmlns:a16="http://schemas.microsoft.com/office/drawing/2014/main" id="{5270778C-2DDB-41A4-8322-6B8DE79803C0}"/>
              </a:ext>
            </a:extLst>
          </p:cNvPr>
          <p:cNvGraphicFramePr>
            <a:graphicFrameLocks noGrp="1"/>
          </p:cNvGraphicFramePr>
          <p:nvPr>
            <p:ph idx="4294967295"/>
            <p:extLst>
              <p:ext uri="{D42A27DB-BD31-4B8C-83A1-F6EECF244321}">
                <p14:modId xmlns:p14="http://schemas.microsoft.com/office/powerpoint/2010/main" val="1250119587"/>
              </p:ext>
            </p:extLst>
          </p:nvPr>
        </p:nvGraphicFramePr>
        <p:xfrm>
          <a:off x="565150" y="2065891"/>
          <a:ext cx="10250488" cy="3263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330A96FB-C50C-6173-DFF2-45A01647C255}"/>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8722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6539D8D-0C7E-495A-AAD6-67EB522F3B0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E079851-2989-4F73-B1AE-60AD33E51B0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0FE9E797-F7A4-4CE0-B7B3-2CC543F7E8A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41D846B-C153-457B-A413-6D3EC3F11EC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DD5B246-89BB-4D64-BB30-B9D6C12B257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B8DF401-E5FF-41B4-91CA-CF42B77CA5B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8D7405E-F748-424D-9811-A659961F129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8708BF85-B6BC-4A30-8B0D-17EAF4F636C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DDE60502-BD49-4FF8-8C50-2F9D5FB0F0B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D75C2391-CE80-433D-B0CC-0D150E289782}"/>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B71208C0-C05C-4072-90EE-F0B31F504A2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851F7A87-394D-414D-AD09-93058FA0F4D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D45F-953E-AF40-AD68-A1872C9CA6FB}"/>
              </a:ext>
            </a:extLst>
          </p:cNvPr>
          <p:cNvSpPr>
            <a:spLocks noGrp="1"/>
          </p:cNvSpPr>
          <p:nvPr>
            <p:ph type="title"/>
          </p:nvPr>
        </p:nvSpPr>
        <p:spPr/>
        <p:txBody>
          <a:bodyPr>
            <a:normAutofit/>
          </a:bodyPr>
          <a:lstStyle/>
          <a:p>
            <a:r>
              <a:rPr lang="en-US" dirty="0"/>
              <a:t>Themes</a:t>
            </a:r>
          </a:p>
        </p:txBody>
      </p:sp>
      <p:graphicFrame>
        <p:nvGraphicFramePr>
          <p:cNvPr id="5" name="Content Placeholder 2">
            <a:extLst>
              <a:ext uri="{FF2B5EF4-FFF2-40B4-BE49-F238E27FC236}">
                <a16:creationId xmlns:a16="http://schemas.microsoft.com/office/drawing/2014/main" id="{E6029695-6E9B-488F-AFE8-612B24B86CE0}"/>
              </a:ext>
            </a:extLst>
          </p:cNvPr>
          <p:cNvGraphicFramePr>
            <a:graphicFrameLocks noGrp="1"/>
          </p:cNvGraphicFramePr>
          <p:nvPr>
            <p:ph idx="4294967295"/>
            <p:extLst>
              <p:ext uri="{D42A27DB-BD31-4B8C-83A1-F6EECF244321}">
                <p14:modId xmlns:p14="http://schemas.microsoft.com/office/powerpoint/2010/main" val="929947459"/>
              </p:ext>
            </p:extLst>
          </p:nvPr>
        </p:nvGraphicFramePr>
        <p:xfrm>
          <a:off x="565150" y="2214109"/>
          <a:ext cx="10250488" cy="3263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14D064CE-AF1B-0157-891A-2656E4F63C94}"/>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268107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F4AB825-4DCD-FB44-9A70-3215B5D7B0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561B93-C147-FD4A-B5F2-F4736D91D8E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CDE976E-810D-E548-B157-3A2371B3982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3398734-E101-AA42-BE72-BFE98ABEBB5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E75D2331-49D5-DC4C-9376-47BBE4EB984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278956D2-8C67-6F4D-9CDA-55AFF06A2C8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DFF69238-DEFE-2D48-A46B-D14772ABB8C4}"/>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DE75A3FB-0351-0746-B3AA-A186D9A47E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4F303F-9933-3F41-868F-FBCBB16C342A}"/>
              </a:ext>
            </a:extLst>
          </p:cNvPr>
          <p:cNvSpPr>
            <a:spLocks noGrp="1"/>
          </p:cNvSpPr>
          <p:nvPr>
            <p:ph type="title"/>
          </p:nvPr>
        </p:nvSpPr>
        <p:spPr>
          <a:xfrm>
            <a:off x="5224243" y="770890"/>
            <a:ext cx="6400999" cy="1268984"/>
          </a:xfrm>
        </p:spPr>
        <p:txBody>
          <a:bodyPr>
            <a:normAutofit fontScale="90000"/>
          </a:bodyPr>
          <a:lstStyle/>
          <a:p>
            <a:r>
              <a:rPr lang="en-US" dirty="0"/>
              <a:t>General Machine Translation?</a:t>
            </a:r>
          </a:p>
        </p:txBody>
      </p:sp>
      <p:sp>
        <p:nvSpPr>
          <p:cNvPr id="4" name="Content Placeholder 3">
            <a:extLst>
              <a:ext uri="{FF2B5EF4-FFF2-40B4-BE49-F238E27FC236}">
                <a16:creationId xmlns:a16="http://schemas.microsoft.com/office/drawing/2014/main" id="{8AC95503-0576-6F4D-95C0-A90DD3C448E9}"/>
              </a:ext>
            </a:extLst>
          </p:cNvPr>
          <p:cNvSpPr>
            <a:spLocks noGrp="1"/>
          </p:cNvSpPr>
          <p:nvPr>
            <p:ph type="body" idx="1"/>
          </p:nvPr>
        </p:nvSpPr>
        <p:spPr>
          <a:xfrm>
            <a:off x="5224243" y="2160016"/>
            <a:ext cx="6400999" cy="3601212"/>
          </a:xfrm>
        </p:spPr>
        <p:txBody>
          <a:bodyPr>
            <a:normAutofit/>
          </a:bodyPr>
          <a:lstStyle/>
          <a:p>
            <a:r>
              <a:rPr lang="en-US" dirty="0"/>
              <a:t>Word Choices</a:t>
            </a:r>
          </a:p>
          <a:p>
            <a:r>
              <a:rPr lang="en-US" dirty="0"/>
              <a:t>Sentence Structure</a:t>
            </a:r>
          </a:p>
          <a:p>
            <a:r>
              <a:rPr lang="en-US" dirty="0"/>
              <a:t>Terminology</a:t>
            </a:r>
          </a:p>
          <a:p>
            <a:r>
              <a:rPr lang="en-US" dirty="0"/>
              <a:t>Proper Nouns</a:t>
            </a:r>
          </a:p>
          <a:p>
            <a:r>
              <a:rPr lang="en-US" dirty="0"/>
              <a:t>Formatting</a:t>
            </a:r>
          </a:p>
          <a:p>
            <a:r>
              <a:rPr lang="en-US" dirty="0"/>
              <a:t>Writing Style</a:t>
            </a:r>
          </a:p>
        </p:txBody>
      </p:sp>
      <p:pic>
        <p:nvPicPr>
          <p:cNvPr id="6" name="Picture 5" descr="Many question marks on black background">
            <a:extLst>
              <a:ext uri="{FF2B5EF4-FFF2-40B4-BE49-F238E27FC236}">
                <a16:creationId xmlns:a16="http://schemas.microsoft.com/office/drawing/2014/main" id="{B22A3AD0-A92B-4215-B0AD-3DACFCF12DB0}"/>
              </a:ext>
            </a:extLst>
          </p:cNvPr>
          <p:cNvPicPr>
            <a:picLocks noChangeAspect="1"/>
          </p:cNvPicPr>
          <p:nvPr/>
        </p:nvPicPr>
        <p:blipFill rotWithShape="1">
          <a:blip r:embed="rId2"/>
          <a:srcRect l="58573" r="2" b="2"/>
          <a:stretch/>
        </p:blipFill>
        <p:spPr>
          <a:xfrm>
            <a:off x="20" y="1"/>
            <a:ext cx="4657325" cy="6857999"/>
          </a:xfrm>
          <a:prstGeom prst="rect">
            <a:avLst/>
          </a:prstGeom>
        </p:spPr>
      </p:pic>
      <p:sp>
        <p:nvSpPr>
          <p:cNvPr id="2" name="Footer Placeholder 1">
            <a:extLst>
              <a:ext uri="{FF2B5EF4-FFF2-40B4-BE49-F238E27FC236}">
                <a16:creationId xmlns:a16="http://schemas.microsoft.com/office/drawing/2014/main" id="{C085B5D7-2D03-DA20-DDC2-CA5CC465AB79}"/>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404348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D428-53FE-7A2A-21BB-5ACBFD14166D}"/>
              </a:ext>
            </a:extLst>
          </p:cNvPr>
          <p:cNvSpPr>
            <a:spLocks noGrp="1"/>
          </p:cNvSpPr>
          <p:nvPr>
            <p:ph type="title"/>
          </p:nvPr>
        </p:nvSpPr>
        <p:spPr/>
        <p:txBody>
          <a:bodyPr/>
          <a:lstStyle/>
          <a:p>
            <a:r>
              <a:rPr lang="en-US" dirty="0"/>
              <a:t>Our Approach</a:t>
            </a:r>
          </a:p>
        </p:txBody>
      </p:sp>
      <p:sp>
        <p:nvSpPr>
          <p:cNvPr id="3" name="Text Placeholder 2">
            <a:extLst>
              <a:ext uri="{FF2B5EF4-FFF2-40B4-BE49-F238E27FC236}">
                <a16:creationId xmlns:a16="http://schemas.microsoft.com/office/drawing/2014/main" id="{78CBB317-0D47-923A-7668-702C3A7CD0A8}"/>
              </a:ext>
            </a:extLst>
          </p:cNvPr>
          <p:cNvSpPr>
            <a:spLocks noGrp="1"/>
          </p:cNvSpPr>
          <p:nvPr>
            <p:ph type="body" idx="1"/>
          </p:nvPr>
        </p:nvSpPr>
        <p:spPr/>
        <p:txBody>
          <a:bodyPr>
            <a:normAutofit/>
          </a:bodyPr>
          <a:lstStyle/>
          <a:p>
            <a:r>
              <a:rPr lang="en-US" sz="4000" dirty="0"/>
              <a:t>TM + MT</a:t>
            </a:r>
          </a:p>
        </p:txBody>
      </p:sp>
      <p:sp>
        <p:nvSpPr>
          <p:cNvPr id="4" name="Footer Placeholder 3">
            <a:extLst>
              <a:ext uri="{FF2B5EF4-FFF2-40B4-BE49-F238E27FC236}">
                <a16:creationId xmlns:a16="http://schemas.microsoft.com/office/drawing/2014/main" id="{556C052B-1505-3A10-C433-67CB905E88AF}"/>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233220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Database">
            <a:extLst>
              <a:ext uri="{FF2B5EF4-FFF2-40B4-BE49-F238E27FC236}">
                <a16:creationId xmlns:a16="http://schemas.microsoft.com/office/drawing/2014/main" id="{EF3DAC6E-0415-DE4A-930E-35D267B06CA2}"/>
              </a:ext>
            </a:extLst>
          </p:cNvPr>
          <p:cNvSpPr/>
          <p:nvPr/>
        </p:nvSpPr>
        <p:spPr>
          <a:xfrm>
            <a:off x="2739449" y="911733"/>
            <a:ext cx="1939818" cy="186470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5AA3609A-AAA0-9C4E-851E-597F5D5F354A}"/>
              </a:ext>
            </a:extLst>
          </p:cNvPr>
          <p:cNvSpPr txBox="1"/>
          <p:nvPr/>
        </p:nvSpPr>
        <p:spPr>
          <a:xfrm>
            <a:off x="2739449" y="2613051"/>
            <a:ext cx="2360951" cy="461665"/>
          </a:xfrm>
          <a:prstGeom prst="rect">
            <a:avLst/>
          </a:prstGeom>
          <a:noFill/>
        </p:spPr>
        <p:txBody>
          <a:bodyPr wrap="square">
            <a:spAutoFit/>
          </a:bodyPr>
          <a:lstStyle/>
          <a:p>
            <a:pPr lvl="0"/>
            <a:r>
              <a:rPr lang="en-US" sz="2400" dirty="0"/>
              <a:t>G</a:t>
            </a:r>
            <a:r>
              <a:rPr lang="en-US" sz="2400" b="0" i="0" dirty="0"/>
              <a:t>eneral data</a:t>
            </a:r>
            <a:endParaRPr lang="en-GB" sz="2400" dirty="0"/>
          </a:p>
        </p:txBody>
      </p:sp>
      <p:sp>
        <p:nvSpPr>
          <p:cNvPr id="9" name="Right Arrow 8">
            <a:extLst>
              <a:ext uri="{FF2B5EF4-FFF2-40B4-BE49-F238E27FC236}">
                <a16:creationId xmlns:a16="http://schemas.microsoft.com/office/drawing/2014/main" id="{E50F3325-4623-9844-8502-78EF7E7B1DF6}"/>
              </a:ext>
            </a:extLst>
          </p:cNvPr>
          <p:cNvSpPr/>
          <p:nvPr/>
        </p:nvSpPr>
        <p:spPr>
          <a:xfrm>
            <a:off x="5237807" y="1412335"/>
            <a:ext cx="1364105" cy="9144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CF09E363-3CAE-6547-9908-5483B8B8590B}"/>
              </a:ext>
            </a:extLst>
          </p:cNvPr>
          <p:cNvSpPr txBox="1"/>
          <p:nvPr/>
        </p:nvSpPr>
        <p:spPr>
          <a:xfrm>
            <a:off x="4585036" y="5593535"/>
            <a:ext cx="3335312" cy="461665"/>
          </a:xfrm>
          <a:prstGeom prst="rect">
            <a:avLst/>
          </a:prstGeom>
          <a:noFill/>
        </p:spPr>
        <p:txBody>
          <a:bodyPr wrap="square">
            <a:spAutoFit/>
          </a:bodyPr>
          <a:lstStyle/>
          <a:p>
            <a:pPr lvl="0"/>
            <a:r>
              <a:rPr lang="en-US" sz="2400" dirty="0"/>
              <a:t>D</a:t>
            </a:r>
            <a:r>
              <a:rPr lang="en-US" sz="2400" b="0" i="0" dirty="0"/>
              <a:t>omain-specific data</a:t>
            </a:r>
            <a:endParaRPr lang="en-GB" sz="2400" dirty="0"/>
          </a:p>
        </p:txBody>
      </p:sp>
      <p:pic>
        <p:nvPicPr>
          <p:cNvPr id="25" name="Graphic 24" descr="Database with solid fill">
            <a:extLst>
              <a:ext uri="{FF2B5EF4-FFF2-40B4-BE49-F238E27FC236}">
                <a16:creationId xmlns:a16="http://schemas.microsoft.com/office/drawing/2014/main" id="{3AAB8D64-C1E7-984A-BE9C-1DFD90574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0400" y="3754170"/>
            <a:ext cx="1939818" cy="1939818"/>
          </a:xfrm>
          <a:prstGeom prst="rect">
            <a:avLst/>
          </a:prstGeom>
        </p:spPr>
      </p:pic>
      <p:pic>
        <p:nvPicPr>
          <p:cNvPr id="26" name="Graphic 25" descr="Television with solid fill">
            <a:extLst>
              <a:ext uri="{FF2B5EF4-FFF2-40B4-BE49-F238E27FC236}">
                <a16:creationId xmlns:a16="http://schemas.microsoft.com/office/drawing/2014/main" id="{CD5247A9-A1E2-6542-9EFE-742E6BC0CF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4867" y="911733"/>
            <a:ext cx="2086302" cy="2086302"/>
          </a:xfrm>
          <a:prstGeom prst="rect">
            <a:avLst/>
          </a:prstGeom>
        </p:spPr>
      </p:pic>
      <p:sp>
        <p:nvSpPr>
          <p:cNvPr id="27" name="TextBox 26">
            <a:extLst>
              <a:ext uri="{FF2B5EF4-FFF2-40B4-BE49-F238E27FC236}">
                <a16:creationId xmlns:a16="http://schemas.microsoft.com/office/drawing/2014/main" id="{C8EFC674-08F5-E84E-8170-D5C094131A09}"/>
              </a:ext>
            </a:extLst>
          </p:cNvPr>
          <p:cNvSpPr txBox="1"/>
          <p:nvPr/>
        </p:nvSpPr>
        <p:spPr>
          <a:xfrm>
            <a:off x="7793600" y="1684869"/>
            <a:ext cx="1128835" cy="307777"/>
          </a:xfrm>
          <a:prstGeom prst="rect">
            <a:avLst/>
          </a:prstGeom>
          <a:noFill/>
        </p:spPr>
        <p:txBody>
          <a:bodyPr wrap="none" rtlCol="0">
            <a:spAutoFit/>
          </a:bodyPr>
          <a:lstStyle/>
          <a:p>
            <a:pPr algn="ctr"/>
            <a:r>
              <a:rPr lang="en-US" dirty="0"/>
              <a:t>General MT</a:t>
            </a:r>
          </a:p>
        </p:txBody>
      </p:sp>
      <p:sp>
        <p:nvSpPr>
          <p:cNvPr id="29" name="TextBox 28">
            <a:extLst>
              <a:ext uri="{FF2B5EF4-FFF2-40B4-BE49-F238E27FC236}">
                <a16:creationId xmlns:a16="http://schemas.microsoft.com/office/drawing/2014/main" id="{A7617960-09FA-4947-8A3C-290BA3DBE31B}"/>
              </a:ext>
            </a:extLst>
          </p:cNvPr>
          <p:cNvSpPr txBox="1"/>
          <p:nvPr/>
        </p:nvSpPr>
        <p:spPr>
          <a:xfrm>
            <a:off x="1703452" y="3636560"/>
            <a:ext cx="1320811" cy="584775"/>
          </a:xfrm>
          <a:prstGeom prst="rect">
            <a:avLst/>
          </a:prstGeom>
          <a:noFill/>
        </p:spPr>
        <p:txBody>
          <a:bodyPr wrap="none" rtlCol="0">
            <a:spAutoFit/>
          </a:bodyPr>
          <a:lstStyle/>
          <a:p>
            <a:r>
              <a:rPr lang="en-US" sz="3200" b="1" dirty="0"/>
              <a:t>How?</a:t>
            </a:r>
          </a:p>
        </p:txBody>
      </p:sp>
      <p:sp>
        <p:nvSpPr>
          <p:cNvPr id="2" name="Footer Placeholder 1">
            <a:extLst>
              <a:ext uri="{FF2B5EF4-FFF2-40B4-BE49-F238E27FC236}">
                <a16:creationId xmlns:a16="http://schemas.microsoft.com/office/drawing/2014/main" id="{1F1417FF-D43B-F781-587B-9B3F5E160DD4}"/>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8196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23" grpId="0"/>
      <p:bldP spid="27" grpId="0"/>
      <p:bldP spid="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CFAE21-A8C9-E842-AE05-4EEBA0900C36}"/>
              </a:ext>
            </a:extLst>
          </p:cNvPr>
          <p:cNvSpPr txBox="1"/>
          <p:nvPr/>
        </p:nvSpPr>
        <p:spPr>
          <a:xfrm>
            <a:off x="2282616" y="1723319"/>
            <a:ext cx="7626768" cy="707886"/>
          </a:xfrm>
          <a:prstGeom prst="rect">
            <a:avLst/>
          </a:prstGeom>
          <a:noFill/>
        </p:spPr>
        <p:txBody>
          <a:bodyPr wrap="none" rtlCol="0">
            <a:spAutoFit/>
          </a:bodyPr>
          <a:lstStyle/>
          <a:p>
            <a:r>
              <a:rPr lang="en-US" sz="4000" b="1" dirty="0"/>
              <a:t>How can we make use of this?</a:t>
            </a:r>
          </a:p>
        </p:txBody>
      </p:sp>
      <p:sp>
        <p:nvSpPr>
          <p:cNvPr id="6" name="TextBox 5">
            <a:extLst>
              <a:ext uri="{FF2B5EF4-FFF2-40B4-BE49-F238E27FC236}">
                <a16:creationId xmlns:a16="http://schemas.microsoft.com/office/drawing/2014/main" id="{28ECBF72-CB46-5A48-A239-BF79B2A9AE3B}"/>
              </a:ext>
            </a:extLst>
          </p:cNvPr>
          <p:cNvSpPr txBox="1"/>
          <p:nvPr/>
        </p:nvSpPr>
        <p:spPr>
          <a:xfrm>
            <a:off x="4150322" y="4598879"/>
            <a:ext cx="3335312" cy="461665"/>
          </a:xfrm>
          <a:prstGeom prst="rect">
            <a:avLst/>
          </a:prstGeom>
          <a:noFill/>
        </p:spPr>
        <p:txBody>
          <a:bodyPr wrap="square">
            <a:spAutoFit/>
          </a:bodyPr>
          <a:lstStyle/>
          <a:p>
            <a:pPr lvl="0" algn="ctr"/>
            <a:r>
              <a:rPr lang="en-US" sz="2400" dirty="0"/>
              <a:t>D</a:t>
            </a:r>
            <a:r>
              <a:rPr lang="en-US" sz="2400" b="0" i="0" dirty="0"/>
              <a:t>omain-specific data</a:t>
            </a:r>
            <a:endParaRPr lang="en-GB" sz="2400" dirty="0"/>
          </a:p>
        </p:txBody>
      </p:sp>
      <p:pic>
        <p:nvPicPr>
          <p:cNvPr id="7" name="Graphic 6" descr="Database with solid fill">
            <a:extLst>
              <a:ext uri="{FF2B5EF4-FFF2-40B4-BE49-F238E27FC236}">
                <a16:creationId xmlns:a16="http://schemas.microsoft.com/office/drawing/2014/main" id="{E2E7B849-EF85-D641-95D1-40C2497EF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5528" y="2674878"/>
            <a:ext cx="1939818" cy="1939818"/>
          </a:xfrm>
          <a:prstGeom prst="rect">
            <a:avLst/>
          </a:prstGeom>
        </p:spPr>
      </p:pic>
      <p:sp>
        <p:nvSpPr>
          <p:cNvPr id="2" name="Footer Placeholder 1">
            <a:extLst>
              <a:ext uri="{FF2B5EF4-FFF2-40B4-BE49-F238E27FC236}">
                <a16:creationId xmlns:a16="http://schemas.microsoft.com/office/drawing/2014/main" id="{2E71821F-C4E5-C5E6-42B0-78078D6CF4CD}"/>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306529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1433-9899-9A4A-BE80-47EE86C68202}"/>
              </a:ext>
            </a:extLst>
          </p:cNvPr>
          <p:cNvSpPr>
            <a:spLocks noGrp="1"/>
          </p:cNvSpPr>
          <p:nvPr>
            <p:ph type="title"/>
          </p:nvPr>
        </p:nvSpPr>
        <p:spPr>
          <a:xfrm>
            <a:off x="565151" y="770889"/>
            <a:ext cx="4133560" cy="3395469"/>
          </a:xfrm>
        </p:spPr>
        <p:txBody>
          <a:bodyPr>
            <a:normAutofit/>
          </a:bodyPr>
          <a:lstStyle/>
          <a:p>
            <a:r>
              <a:rPr lang="en-US" dirty="0"/>
              <a:t>A Common Approach </a:t>
            </a:r>
          </a:p>
        </p:txBody>
      </p:sp>
      <p:graphicFrame>
        <p:nvGraphicFramePr>
          <p:cNvPr id="5" name="Content Placeholder 2">
            <a:extLst>
              <a:ext uri="{FF2B5EF4-FFF2-40B4-BE49-F238E27FC236}">
                <a16:creationId xmlns:a16="http://schemas.microsoft.com/office/drawing/2014/main" id="{98DDB640-D515-427E-8136-2073B183BFF4}"/>
              </a:ext>
            </a:extLst>
          </p:cNvPr>
          <p:cNvGraphicFramePr>
            <a:graphicFrameLocks noGrp="1"/>
          </p:cNvGraphicFramePr>
          <p:nvPr>
            <p:ph idx="4294967295"/>
            <p:extLst>
              <p:ext uri="{D42A27DB-BD31-4B8C-83A1-F6EECF244321}">
                <p14:modId xmlns:p14="http://schemas.microsoft.com/office/powerpoint/2010/main" val="2412661045"/>
              </p:ext>
            </p:extLst>
          </p:nvPr>
        </p:nvGraphicFramePr>
        <p:xfrm>
          <a:off x="5311011" y="859472"/>
          <a:ext cx="6103937" cy="546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389631F-37DA-9DC2-64CD-283AE02C7328}"/>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12612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1C2D0F5-8C37-432B-9163-BD72151CEFB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E3E95B49-72E1-451C-9411-B1D3A35DCEC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84B7BCC3-23B1-41F5-9BA8-1D094F9D57E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FE04721-9D33-4027-B160-2E59A3D5A7E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D91F4B40-9257-47E2-99A0-CB2531E19F1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710DFFC-3641-4876-B3E2-6B7825E86DD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358-A048-0BAF-05D8-9D593FC2CF46}"/>
              </a:ext>
            </a:extLst>
          </p:cNvPr>
          <p:cNvSpPr>
            <a:spLocks noGrp="1"/>
          </p:cNvSpPr>
          <p:nvPr>
            <p:ph type="ctrTitle"/>
          </p:nvPr>
        </p:nvSpPr>
        <p:spPr/>
        <p:txBody>
          <a:bodyPr>
            <a:normAutofit/>
          </a:bodyPr>
          <a:lstStyle/>
          <a:p>
            <a:r>
              <a:rPr lang="en-US" dirty="0"/>
              <a:t>AI for Translation: An Overview</a:t>
            </a:r>
          </a:p>
        </p:txBody>
      </p:sp>
      <p:sp>
        <p:nvSpPr>
          <p:cNvPr id="3" name="Subtitle 2">
            <a:extLst>
              <a:ext uri="{FF2B5EF4-FFF2-40B4-BE49-F238E27FC236}">
                <a16:creationId xmlns:a16="http://schemas.microsoft.com/office/drawing/2014/main" id="{DCFC588B-BF20-617D-F593-67F7A7214F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2570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021F7A-9EE2-9141-AACC-C1718E482137}"/>
              </a:ext>
            </a:extLst>
          </p:cNvPr>
          <p:cNvSpPr txBox="1"/>
          <p:nvPr/>
        </p:nvSpPr>
        <p:spPr>
          <a:xfrm>
            <a:off x="3530184" y="2594635"/>
            <a:ext cx="3335312" cy="461665"/>
          </a:xfrm>
          <a:prstGeom prst="rect">
            <a:avLst/>
          </a:prstGeom>
          <a:noFill/>
        </p:spPr>
        <p:txBody>
          <a:bodyPr wrap="square">
            <a:spAutoFit/>
          </a:bodyPr>
          <a:lstStyle/>
          <a:p>
            <a:pPr lvl="0" algn="ctr"/>
            <a:r>
              <a:rPr lang="en-US" sz="2400" dirty="0"/>
              <a:t>D</a:t>
            </a:r>
            <a:r>
              <a:rPr lang="en-US" sz="2400" b="0" i="0" dirty="0"/>
              <a:t>omain-specific data</a:t>
            </a:r>
            <a:endParaRPr lang="en-GB" sz="2400" dirty="0"/>
          </a:p>
        </p:txBody>
      </p:sp>
      <p:sp>
        <p:nvSpPr>
          <p:cNvPr id="10" name="Rectangle 9" descr="Database">
            <a:extLst>
              <a:ext uri="{FF2B5EF4-FFF2-40B4-BE49-F238E27FC236}">
                <a16:creationId xmlns:a16="http://schemas.microsoft.com/office/drawing/2014/main" id="{A19C525D-1DBF-4C47-9071-1A70574E72F8}"/>
              </a:ext>
            </a:extLst>
          </p:cNvPr>
          <p:cNvSpPr/>
          <p:nvPr/>
        </p:nvSpPr>
        <p:spPr>
          <a:xfrm>
            <a:off x="958281" y="849849"/>
            <a:ext cx="1939818" cy="186470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11" name="TextBox 10">
            <a:extLst>
              <a:ext uri="{FF2B5EF4-FFF2-40B4-BE49-F238E27FC236}">
                <a16:creationId xmlns:a16="http://schemas.microsoft.com/office/drawing/2014/main" id="{B27F8FC6-8574-534A-B950-16416A27A7E1}"/>
              </a:ext>
            </a:extLst>
          </p:cNvPr>
          <p:cNvSpPr txBox="1"/>
          <p:nvPr/>
        </p:nvSpPr>
        <p:spPr>
          <a:xfrm>
            <a:off x="958281" y="2551167"/>
            <a:ext cx="2360951" cy="461665"/>
          </a:xfrm>
          <a:prstGeom prst="rect">
            <a:avLst/>
          </a:prstGeom>
          <a:noFill/>
        </p:spPr>
        <p:txBody>
          <a:bodyPr wrap="square">
            <a:spAutoFit/>
          </a:bodyPr>
          <a:lstStyle/>
          <a:p>
            <a:pPr lvl="0"/>
            <a:r>
              <a:rPr lang="en-US" sz="2400" dirty="0"/>
              <a:t>G</a:t>
            </a:r>
            <a:r>
              <a:rPr lang="en-US" sz="2400" b="0" i="0" dirty="0"/>
              <a:t>eneral data</a:t>
            </a:r>
            <a:endParaRPr lang="en-GB" sz="2400" dirty="0"/>
          </a:p>
        </p:txBody>
      </p:sp>
      <p:sp>
        <p:nvSpPr>
          <p:cNvPr id="12" name="Right Arrow 11">
            <a:extLst>
              <a:ext uri="{FF2B5EF4-FFF2-40B4-BE49-F238E27FC236}">
                <a16:creationId xmlns:a16="http://schemas.microsoft.com/office/drawing/2014/main" id="{56A220DB-3374-5247-9783-5F50D021C8AD}"/>
              </a:ext>
            </a:extLst>
          </p:cNvPr>
          <p:cNvSpPr/>
          <p:nvPr/>
        </p:nvSpPr>
        <p:spPr>
          <a:xfrm rot="1202641">
            <a:off x="7153655" y="1835960"/>
            <a:ext cx="1364105" cy="9144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C96D4EC4-D527-2B4A-B0A1-F7FE23B57471}"/>
              </a:ext>
            </a:extLst>
          </p:cNvPr>
          <p:cNvSpPr txBox="1"/>
          <p:nvPr/>
        </p:nvSpPr>
        <p:spPr>
          <a:xfrm>
            <a:off x="6997594" y="1131836"/>
            <a:ext cx="2461187" cy="369332"/>
          </a:xfrm>
          <a:prstGeom prst="rect">
            <a:avLst/>
          </a:prstGeom>
          <a:noFill/>
        </p:spPr>
        <p:txBody>
          <a:bodyPr wrap="none" rtlCol="0">
            <a:spAutoFit/>
          </a:bodyPr>
          <a:lstStyle/>
          <a:p>
            <a:r>
              <a:rPr lang="en-US" dirty="0"/>
              <a:t>Training from scratch</a:t>
            </a:r>
          </a:p>
        </p:txBody>
      </p:sp>
      <p:sp>
        <p:nvSpPr>
          <p:cNvPr id="15" name="Plus 14">
            <a:extLst>
              <a:ext uri="{FF2B5EF4-FFF2-40B4-BE49-F238E27FC236}">
                <a16:creationId xmlns:a16="http://schemas.microsoft.com/office/drawing/2014/main" id="{78AB5F27-07EA-CD46-B7B2-407F478F9B21}"/>
              </a:ext>
            </a:extLst>
          </p:cNvPr>
          <p:cNvSpPr/>
          <p:nvPr/>
        </p:nvSpPr>
        <p:spPr>
          <a:xfrm>
            <a:off x="2923945" y="1373288"/>
            <a:ext cx="790574" cy="72196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5089CC99-0D66-B747-BC5D-F2786042C943}"/>
              </a:ext>
            </a:extLst>
          </p:cNvPr>
          <p:cNvSpPr/>
          <p:nvPr/>
        </p:nvSpPr>
        <p:spPr>
          <a:xfrm rot="20235030">
            <a:off x="7153655" y="4451189"/>
            <a:ext cx="1364105" cy="9144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Plus 18">
            <a:extLst>
              <a:ext uri="{FF2B5EF4-FFF2-40B4-BE49-F238E27FC236}">
                <a16:creationId xmlns:a16="http://schemas.microsoft.com/office/drawing/2014/main" id="{1542FF29-FFF5-684F-8B6E-FD8FFCDA87A6}"/>
              </a:ext>
            </a:extLst>
          </p:cNvPr>
          <p:cNvSpPr/>
          <p:nvPr/>
        </p:nvSpPr>
        <p:spPr>
          <a:xfrm>
            <a:off x="3407929" y="4560917"/>
            <a:ext cx="790574" cy="72196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67A2484-D836-1944-812C-3C6A8402488A}"/>
              </a:ext>
            </a:extLst>
          </p:cNvPr>
          <p:cNvSpPr txBox="1"/>
          <p:nvPr/>
        </p:nvSpPr>
        <p:spPr>
          <a:xfrm>
            <a:off x="4035075" y="5750269"/>
            <a:ext cx="3335312" cy="461665"/>
          </a:xfrm>
          <a:prstGeom prst="rect">
            <a:avLst/>
          </a:prstGeom>
          <a:noFill/>
        </p:spPr>
        <p:txBody>
          <a:bodyPr wrap="square">
            <a:spAutoFit/>
          </a:bodyPr>
          <a:lstStyle/>
          <a:p>
            <a:pPr lvl="0" algn="ctr"/>
            <a:r>
              <a:rPr lang="en-US" sz="2400" dirty="0"/>
              <a:t>D</a:t>
            </a:r>
            <a:r>
              <a:rPr lang="en-US" sz="2400" b="0" i="0" dirty="0"/>
              <a:t>omain-specific data</a:t>
            </a:r>
            <a:endParaRPr lang="en-GB" sz="2400" dirty="0"/>
          </a:p>
        </p:txBody>
      </p:sp>
      <p:sp>
        <p:nvSpPr>
          <p:cNvPr id="21" name="TextBox 20">
            <a:extLst>
              <a:ext uri="{FF2B5EF4-FFF2-40B4-BE49-F238E27FC236}">
                <a16:creationId xmlns:a16="http://schemas.microsoft.com/office/drawing/2014/main" id="{3AB4D7A9-4E74-E140-8267-B7F566A9E90E}"/>
              </a:ext>
            </a:extLst>
          </p:cNvPr>
          <p:cNvSpPr txBox="1"/>
          <p:nvPr/>
        </p:nvSpPr>
        <p:spPr>
          <a:xfrm>
            <a:off x="7043103" y="3892243"/>
            <a:ext cx="1884811" cy="369332"/>
          </a:xfrm>
          <a:prstGeom prst="rect">
            <a:avLst/>
          </a:prstGeom>
          <a:noFill/>
        </p:spPr>
        <p:txBody>
          <a:bodyPr wrap="none" rtlCol="0">
            <a:spAutoFit/>
          </a:bodyPr>
          <a:lstStyle/>
          <a:p>
            <a:r>
              <a:rPr lang="en-US" dirty="0"/>
              <a:t>Further Training</a:t>
            </a:r>
          </a:p>
        </p:txBody>
      </p:sp>
      <p:pic>
        <p:nvPicPr>
          <p:cNvPr id="5" name="Graphic 4" descr="Badge 1 with solid fill">
            <a:extLst>
              <a:ext uri="{FF2B5EF4-FFF2-40B4-BE49-F238E27FC236}">
                <a16:creationId xmlns:a16="http://schemas.microsoft.com/office/drawing/2014/main" id="{D040C2A2-9333-1F40-B65E-ADACE83C5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938" y="392649"/>
            <a:ext cx="914400" cy="914400"/>
          </a:xfrm>
          <a:prstGeom prst="rect">
            <a:avLst/>
          </a:prstGeom>
        </p:spPr>
      </p:pic>
      <p:pic>
        <p:nvPicPr>
          <p:cNvPr id="23" name="Graphic 22" descr="Badge with solid fill">
            <a:extLst>
              <a:ext uri="{FF2B5EF4-FFF2-40B4-BE49-F238E27FC236}">
                <a16:creationId xmlns:a16="http://schemas.microsoft.com/office/drawing/2014/main" id="{4A91552F-45F6-3141-9AEC-0B20741EA5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911" y="3342550"/>
            <a:ext cx="914400" cy="914400"/>
          </a:xfrm>
          <a:prstGeom prst="rect">
            <a:avLst/>
          </a:prstGeom>
        </p:spPr>
      </p:pic>
      <p:pic>
        <p:nvPicPr>
          <p:cNvPr id="26" name="Graphic 25" descr="Database with solid fill">
            <a:extLst>
              <a:ext uri="{FF2B5EF4-FFF2-40B4-BE49-F238E27FC236}">
                <a16:creationId xmlns:a16="http://schemas.microsoft.com/office/drawing/2014/main" id="{D310ED39-FCF9-BC4A-9CDE-7B9723C8F8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96760" y="774337"/>
            <a:ext cx="1939818" cy="1939818"/>
          </a:xfrm>
          <a:prstGeom prst="rect">
            <a:avLst/>
          </a:prstGeom>
        </p:spPr>
      </p:pic>
      <p:pic>
        <p:nvPicPr>
          <p:cNvPr id="27" name="Graphic 26" descr="Database with solid fill">
            <a:extLst>
              <a:ext uri="{FF2B5EF4-FFF2-40B4-BE49-F238E27FC236}">
                <a16:creationId xmlns:a16="http://schemas.microsoft.com/office/drawing/2014/main" id="{99B5BA08-E9C5-8A44-975F-916C528C47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8386" y="3964005"/>
            <a:ext cx="1939818" cy="1939818"/>
          </a:xfrm>
          <a:prstGeom prst="rect">
            <a:avLst/>
          </a:prstGeom>
        </p:spPr>
      </p:pic>
      <p:pic>
        <p:nvPicPr>
          <p:cNvPr id="31" name="Graphic 30" descr="Television with solid fill">
            <a:extLst>
              <a:ext uri="{FF2B5EF4-FFF2-40B4-BE49-F238E27FC236}">
                <a16:creationId xmlns:a16="http://schemas.microsoft.com/office/drawing/2014/main" id="{D9D85D2F-BA7E-184B-B088-1A25BD3720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2581" y="2013149"/>
            <a:ext cx="2086302" cy="2086302"/>
          </a:xfrm>
          <a:prstGeom prst="rect">
            <a:avLst/>
          </a:prstGeom>
        </p:spPr>
      </p:pic>
      <p:sp>
        <p:nvSpPr>
          <p:cNvPr id="32" name="TextBox 31">
            <a:extLst>
              <a:ext uri="{FF2B5EF4-FFF2-40B4-BE49-F238E27FC236}">
                <a16:creationId xmlns:a16="http://schemas.microsoft.com/office/drawing/2014/main" id="{83E91F34-52A9-E24A-8F10-0310448A2B3B}"/>
              </a:ext>
            </a:extLst>
          </p:cNvPr>
          <p:cNvSpPr txBox="1"/>
          <p:nvPr/>
        </p:nvSpPr>
        <p:spPr>
          <a:xfrm>
            <a:off x="9372437" y="2771770"/>
            <a:ext cx="1826590" cy="307777"/>
          </a:xfrm>
          <a:prstGeom prst="rect">
            <a:avLst/>
          </a:prstGeom>
          <a:noFill/>
        </p:spPr>
        <p:txBody>
          <a:bodyPr wrap="square" rtlCol="0">
            <a:spAutoFit/>
          </a:bodyPr>
          <a:lstStyle/>
          <a:p>
            <a:pPr algn="ctr"/>
            <a:r>
              <a:rPr lang="en-US" dirty="0"/>
              <a:t>Specialized MT</a:t>
            </a:r>
          </a:p>
        </p:txBody>
      </p:sp>
      <p:pic>
        <p:nvPicPr>
          <p:cNvPr id="33" name="Graphic 32" descr="Television with solid fill">
            <a:extLst>
              <a:ext uri="{FF2B5EF4-FFF2-40B4-BE49-F238E27FC236}">
                <a16:creationId xmlns:a16="http://schemas.microsoft.com/office/drawing/2014/main" id="{E5E68959-516A-5F43-BA08-75E6E822E1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3619" y="4003903"/>
            <a:ext cx="2086302" cy="2086302"/>
          </a:xfrm>
          <a:prstGeom prst="rect">
            <a:avLst/>
          </a:prstGeom>
        </p:spPr>
      </p:pic>
      <p:sp>
        <p:nvSpPr>
          <p:cNvPr id="34" name="TextBox 33">
            <a:extLst>
              <a:ext uri="{FF2B5EF4-FFF2-40B4-BE49-F238E27FC236}">
                <a16:creationId xmlns:a16="http://schemas.microsoft.com/office/drawing/2014/main" id="{690EEF72-394B-B349-8B12-471064E69D6C}"/>
              </a:ext>
            </a:extLst>
          </p:cNvPr>
          <p:cNvSpPr txBox="1"/>
          <p:nvPr/>
        </p:nvSpPr>
        <p:spPr>
          <a:xfrm>
            <a:off x="1482352" y="4777039"/>
            <a:ext cx="1128835" cy="307777"/>
          </a:xfrm>
          <a:prstGeom prst="rect">
            <a:avLst/>
          </a:prstGeom>
          <a:noFill/>
        </p:spPr>
        <p:txBody>
          <a:bodyPr wrap="none" rtlCol="0">
            <a:spAutoFit/>
          </a:bodyPr>
          <a:lstStyle/>
          <a:p>
            <a:pPr algn="ctr"/>
            <a:r>
              <a:rPr lang="en-US" dirty="0"/>
              <a:t>General MT</a:t>
            </a:r>
          </a:p>
        </p:txBody>
      </p:sp>
      <p:sp>
        <p:nvSpPr>
          <p:cNvPr id="2" name="Footer Placeholder 1">
            <a:extLst>
              <a:ext uri="{FF2B5EF4-FFF2-40B4-BE49-F238E27FC236}">
                <a16:creationId xmlns:a16="http://schemas.microsoft.com/office/drawing/2014/main" id="{E88283B8-5825-D524-9853-AD0C847C0667}"/>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73132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2" grpId="0" animBg="1"/>
      <p:bldP spid="13" grpId="0"/>
      <p:bldP spid="15" grpId="0" animBg="1"/>
      <p:bldP spid="17" grpId="0" animBg="1"/>
      <p:bldP spid="19" grpId="0" animBg="1"/>
      <p:bldP spid="20" grpId="0"/>
      <p:bldP spid="21" grpId="0"/>
      <p:bldP spid="32" grpId="0"/>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CFAE21-A8C9-E842-AE05-4EEBA0900C36}"/>
              </a:ext>
            </a:extLst>
          </p:cNvPr>
          <p:cNvSpPr txBox="1"/>
          <p:nvPr/>
        </p:nvSpPr>
        <p:spPr>
          <a:xfrm>
            <a:off x="3698406" y="1573417"/>
            <a:ext cx="4761047" cy="707886"/>
          </a:xfrm>
          <a:prstGeom prst="rect">
            <a:avLst/>
          </a:prstGeom>
          <a:noFill/>
        </p:spPr>
        <p:txBody>
          <a:bodyPr wrap="none" rtlCol="0">
            <a:spAutoFit/>
          </a:bodyPr>
          <a:lstStyle/>
          <a:p>
            <a:r>
              <a:rPr lang="en-US" sz="4000" b="1" dirty="0"/>
              <a:t>(Re-)raining needs</a:t>
            </a:r>
          </a:p>
        </p:txBody>
      </p:sp>
      <p:pic>
        <p:nvPicPr>
          <p:cNvPr id="8" name="Graphic 7" descr="Stopwatch 33% with solid fill">
            <a:extLst>
              <a:ext uri="{FF2B5EF4-FFF2-40B4-BE49-F238E27FC236}">
                <a16:creationId xmlns:a16="http://schemas.microsoft.com/office/drawing/2014/main" id="{9F1640A0-EA49-E14D-8D9D-13557E4622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8013" y="2904690"/>
            <a:ext cx="1941832" cy="1941832"/>
          </a:xfrm>
          <a:prstGeom prst="rect">
            <a:avLst/>
          </a:prstGeom>
        </p:spPr>
      </p:pic>
      <p:pic>
        <p:nvPicPr>
          <p:cNvPr id="9" name="Graphic 8" descr="Coins with solid fill">
            <a:extLst>
              <a:ext uri="{FF2B5EF4-FFF2-40B4-BE49-F238E27FC236}">
                <a16:creationId xmlns:a16="http://schemas.microsoft.com/office/drawing/2014/main" id="{64269EB4-5F6C-974E-BF35-A26F0E7CAB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5310" y="2904690"/>
            <a:ext cx="2212370" cy="2212370"/>
          </a:xfrm>
          <a:prstGeom prst="rect">
            <a:avLst/>
          </a:prstGeom>
        </p:spPr>
      </p:pic>
      <p:pic>
        <p:nvPicPr>
          <p:cNvPr id="10" name="Graphic 9" descr="Server with solid fill">
            <a:extLst>
              <a:ext uri="{FF2B5EF4-FFF2-40B4-BE49-F238E27FC236}">
                <a16:creationId xmlns:a16="http://schemas.microsoft.com/office/drawing/2014/main" id="{A76B94A3-E550-1940-BF1D-A942CA420F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2826" y="2936800"/>
            <a:ext cx="1909722" cy="1909722"/>
          </a:xfrm>
          <a:prstGeom prst="rect">
            <a:avLst/>
          </a:prstGeom>
        </p:spPr>
      </p:pic>
      <p:sp>
        <p:nvSpPr>
          <p:cNvPr id="2" name="Footer Placeholder 1">
            <a:extLst>
              <a:ext uri="{FF2B5EF4-FFF2-40B4-BE49-F238E27FC236}">
                <a16:creationId xmlns:a16="http://schemas.microsoft.com/office/drawing/2014/main" id="{3903FAF2-8122-7B26-2EFA-35999765EC3F}"/>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17764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CFAE21-A8C9-E842-AE05-4EEBA0900C36}"/>
              </a:ext>
            </a:extLst>
          </p:cNvPr>
          <p:cNvSpPr txBox="1"/>
          <p:nvPr/>
        </p:nvSpPr>
        <p:spPr>
          <a:xfrm>
            <a:off x="618824" y="1842300"/>
            <a:ext cx="11335667" cy="707886"/>
          </a:xfrm>
          <a:prstGeom prst="rect">
            <a:avLst/>
          </a:prstGeom>
          <a:noFill/>
        </p:spPr>
        <p:txBody>
          <a:bodyPr wrap="none" rtlCol="0">
            <a:spAutoFit/>
          </a:bodyPr>
          <a:lstStyle/>
          <a:p>
            <a:r>
              <a:rPr lang="en-US" sz="4000" b="1" dirty="0"/>
              <a:t>Is it possible to get rid of model (re-)training?</a:t>
            </a:r>
          </a:p>
        </p:txBody>
      </p:sp>
      <p:sp>
        <p:nvSpPr>
          <p:cNvPr id="13" name="TextBox 12">
            <a:extLst>
              <a:ext uri="{FF2B5EF4-FFF2-40B4-BE49-F238E27FC236}">
                <a16:creationId xmlns:a16="http://schemas.microsoft.com/office/drawing/2014/main" id="{61A6A5CB-EF3F-8D4F-9D03-01101F12B5E4}"/>
              </a:ext>
            </a:extLst>
          </p:cNvPr>
          <p:cNvSpPr txBox="1"/>
          <p:nvPr/>
        </p:nvSpPr>
        <p:spPr>
          <a:xfrm>
            <a:off x="6936233" y="4682069"/>
            <a:ext cx="3335312" cy="461665"/>
          </a:xfrm>
          <a:prstGeom prst="rect">
            <a:avLst/>
          </a:prstGeom>
          <a:noFill/>
        </p:spPr>
        <p:txBody>
          <a:bodyPr wrap="square">
            <a:spAutoFit/>
          </a:bodyPr>
          <a:lstStyle/>
          <a:p>
            <a:pPr lvl="0"/>
            <a:r>
              <a:rPr lang="en-US" sz="2400" b="0" i="0" dirty="0"/>
              <a:t>Domain-specific data</a:t>
            </a:r>
            <a:endParaRPr lang="en-GB" sz="2400" dirty="0"/>
          </a:p>
        </p:txBody>
      </p:sp>
      <p:pic>
        <p:nvPicPr>
          <p:cNvPr id="14" name="Graphic 13" descr="Database with solid fill">
            <a:extLst>
              <a:ext uri="{FF2B5EF4-FFF2-40B4-BE49-F238E27FC236}">
                <a16:creationId xmlns:a16="http://schemas.microsoft.com/office/drawing/2014/main" id="{A8F203FE-1CE0-9F46-A329-C87D824823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9544" y="2895805"/>
            <a:ext cx="1939818" cy="1939818"/>
          </a:xfrm>
          <a:prstGeom prst="rect">
            <a:avLst/>
          </a:prstGeom>
        </p:spPr>
      </p:pic>
      <p:pic>
        <p:nvPicPr>
          <p:cNvPr id="15" name="Graphic 14" descr="Television with solid fill">
            <a:extLst>
              <a:ext uri="{FF2B5EF4-FFF2-40B4-BE49-F238E27FC236}">
                <a16:creationId xmlns:a16="http://schemas.microsoft.com/office/drawing/2014/main" id="{E0D9088B-6146-F246-A26D-BFF77897F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0226" y="3021814"/>
            <a:ext cx="2086302" cy="2086302"/>
          </a:xfrm>
          <a:prstGeom prst="rect">
            <a:avLst/>
          </a:prstGeom>
        </p:spPr>
      </p:pic>
      <p:sp>
        <p:nvSpPr>
          <p:cNvPr id="16" name="TextBox 15">
            <a:extLst>
              <a:ext uri="{FF2B5EF4-FFF2-40B4-BE49-F238E27FC236}">
                <a16:creationId xmlns:a16="http://schemas.microsoft.com/office/drawing/2014/main" id="{A92DB32C-EBDC-454C-B6F7-9288874F18F7}"/>
              </a:ext>
            </a:extLst>
          </p:cNvPr>
          <p:cNvSpPr txBox="1"/>
          <p:nvPr/>
        </p:nvSpPr>
        <p:spPr>
          <a:xfrm>
            <a:off x="2748959" y="3794950"/>
            <a:ext cx="1128835" cy="307777"/>
          </a:xfrm>
          <a:prstGeom prst="rect">
            <a:avLst/>
          </a:prstGeom>
          <a:noFill/>
        </p:spPr>
        <p:txBody>
          <a:bodyPr wrap="none" rtlCol="0">
            <a:spAutoFit/>
          </a:bodyPr>
          <a:lstStyle/>
          <a:p>
            <a:pPr algn="ctr"/>
            <a:r>
              <a:rPr lang="en-US" dirty="0"/>
              <a:t>General MT</a:t>
            </a:r>
          </a:p>
        </p:txBody>
      </p:sp>
      <p:pic>
        <p:nvPicPr>
          <p:cNvPr id="19" name="Graphic 18" descr="Handshake with solid fill">
            <a:extLst>
              <a:ext uri="{FF2B5EF4-FFF2-40B4-BE49-F238E27FC236}">
                <a16:creationId xmlns:a16="http://schemas.microsoft.com/office/drawing/2014/main" id="{74627EC4-D847-6A40-AB64-A37FE7A172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97551" y="3384653"/>
            <a:ext cx="1450970" cy="1450970"/>
          </a:xfrm>
          <a:prstGeom prst="rect">
            <a:avLst/>
          </a:prstGeom>
        </p:spPr>
      </p:pic>
      <p:sp>
        <p:nvSpPr>
          <p:cNvPr id="2" name="Footer Placeholder 1">
            <a:extLst>
              <a:ext uri="{FF2B5EF4-FFF2-40B4-BE49-F238E27FC236}">
                <a16:creationId xmlns:a16="http://schemas.microsoft.com/office/drawing/2014/main" id="{864EDDBD-00EB-FB2D-E955-610709660FEC}"/>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46404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835A-2FC2-4643-A02C-AE7B05E9758B}"/>
              </a:ext>
            </a:extLst>
          </p:cNvPr>
          <p:cNvSpPr>
            <a:spLocks noGrp="1"/>
          </p:cNvSpPr>
          <p:nvPr>
            <p:ph type="title"/>
          </p:nvPr>
        </p:nvSpPr>
        <p:spPr/>
        <p:txBody>
          <a:bodyPr/>
          <a:lstStyle/>
          <a:p>
            <a:r>
              <a:rPr lang="en-US" dirty="0"/>
              <a:t>Our Approach</a:t>
            </a:r>
          </a:p>
        </p:txBody>
      </p:sp>
      <p:pic>
        <p:nvPicPr>
          <p:cNvPr id="5" name="Graphic 4" descr="Database with solid fill">
            <a:extLst>
              <a:ext uri="{FF2B5EF4-FFF2-40B4-BE49-F238E27FC236}">
                <a16:creationId xmlns:a16="http://schemas.microsoft.com/office/drawing/2014/main" id="{3A0B3D8A-C3A2-AE48-B828-529E455E0A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3948" y="1660635"/>
            <a:ext cx="2086303" cy="2086303"/>
          </a:xfrm>
          <a:prstGeom prst="rect">
            <a:avLst/>
          </a:prstGeom>
        </p:spPr>
      </p:pic>
      <p:pic>
        <p:nvPicPr>
          <p:cNvPr id="7" name="Graphic 6" descr="Television with solid fill">
            <a:extLst>
              <a:ext uri="{FF2B5EF4-FFF2-40B4-BE49-F238E27FC236}">
                <a16:creationId xmlns:a16="http://schemas.microsoft.com/office/drawing/2014/main" id="{3124AC32-ED36-8D4C-BCF5-F9B48D214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6855" y="1660635"/>
            <a:ext cx="2086302" cy="2086302"/>
          </a:xfrm>
          <a:prstGeom prst="rect">
            <a:avLst/>
          </a:prstGeom>
        </p:spPr>
      </p:pic>
      <p:sp>
        <p:nvSpPr>
          <p:cNvPr id="10" name="TextBox 9">
            <a:extLst>
              <a:ext uri="{FF2B5EF4-FFF2-40B4-BE49-F238E27FC236}">
                <a16:creationId xmlns:a16="http://schemas.microsoft.com/office/drawing/2014/main" id="{A1922A0E-27CC-7842-A511-94B0C8D8D1A8}"/>
              </a:ext>
            </a:extLst>
          </p:cNvPr>
          <p:cNvSpPr txBox="1"/>
          <p:nvPr/>
        </p:nvSpPr>
        <p:spPr>
          <a:xfrm>
            <a:off x="2399776" y="3746937"/>
            <a:ext cx="3154646" cy="461665"/>
          </a:xfrm>
          <a:prstGeom prst="rect">
            <a:avLst/>
          </a:prstGeom>
          <a:noFill/>
        </p:spPr>
        <p:txBody>
          <a:bodyPr wrap="none" rtlCol="0">
            <a:spAutoFit/>
          </a:bodyPr>
          <a:lstStyle/>
          <a:p>
            <a:r>
              <a:rPr lang="en-US" sz="2400" b="1" dirty="0"/>
              <a:t>Translation Memory</a:t>
            </a:r>
          </a:p>
        </p:txBody>
      </p:sp>
      <p:sp>
        <p:nvSpPr>
          <p:cNvPr id="11" name="TextBox 10">
            <a:extLst>
              <a:ext uri="{FF2B5EF4-FFF2-40B4-BE49-F238E27FC236}">
                <a16:creationId xmlns:a16="http://schemas.microsoft.com/office/drawing/2014/main" id="{4FD46C41-2856-434D-B649-35BAF2420CE3}"/>
              </a:ext>
            </a:extLst>
          </p:cNvPr>
          <p:cNvSpPr txBox="1"/>
          <p:nvPr/>
        </p:nvSpPr>
        <p:spPr>
          <a:xfrm>
            <a:off x="6724024" y="3741757"/>
            <a:ext cx="3191964" cy="461665"/>
          </a:xfrm>
          <a:prstGeom prst="rect">
            <a:avLst/>
          </a:prstGeom>
          <a:noFill/>
        </p:spPr>
        <p:txBody>
          <a:bodyPr wrap="none" rtlCol="0">
            <a:spAutoFit/>
          </a:bodyPr>
          <a:lstStyle/>
          <a:p>
            <a:r>
              <a:rPr lang="en-US" sz="2400" b="1" dirty="0"/>
              <a:t>Machine Translation</a:t>
            </a:r>
          </a:p>
        </p:txBody>
      </p:sp>
      <p:sp>
        <p:nvSpPr>
          <p:cNvPr id="12" name="Right Arrow 11">
            <a:extLst>
              <a:ext uri="{FF2B5EF4-FFF2-40B4-BE49-F238E27FC236}">
                <a16:creationId xmlns:a16="http://schemas.microsoft.com/office/drawing/2014/main" id="{C16632DD-B2D4-1441-9A8B-953E37BA2E13}"/>
              </a:ext>
            </a:extLst>
          </p:cNvPr>
          <p:cNvSpPr/>
          <p:nvPr/>
        </p:nvSpPr>
        <p:spPr>
          <a:xfrm>
            <a:off x="5616676" y="2211744"/>
            <a:ext cx="867399" cy="984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9F44AF-DE35-B542-B2A1-D11D247FBC15}"/>
              </a:ext>
            </a:extLst>
          </p:cNvPr>
          <p:cNvSpPr txBox="1"/>
          <p:nvPr/>
        </p:nvSpPr>
        <p:spPr>
          <a:xfrm>
            <a:off x="1949383" y="4343744"/>
            <a:ext cx="40554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Designed for MT (rather than HT)</a:t>
            </a:r>
          </a:p>
          <a:p>
            <a:pPr marL="285750" indent="-285750">
              <a:buFont typeface="Arial" panose="020B0604020202020204" pitchFamily="34" charset="0"/>
              <a:buChar char="•"/>
            </a:pPr>
            <a:r>
              <a:rPr lang="en-US" dirty="0"/>
              <a:t>Containing phrases and sentences</a:t>
            </a:r>
          </a:p>
          <a:p>
            <a:pPr marL="285750" indent="-285750">
              <a:buFont typeface="Arial" panose="020B0604020202020204" pitchFamily="34" charset="0"/>
              <a:buChar char="•"/>
            </a:pPr>
            <a:r>
              <a:rPr lang="en-US" dirty="0"/>
              <a:t>Facilitating the translation of domain-specific content</a:t>
            </a:r>
          </a:p>
        </p:txBody>
      </p:sp>
      <p:sp>
        <p:nvSpPr>
          <p:cNvPr id="15" name="TextBox 14">
            <a:extLst>
              <a:ext uri="{FF2B5EF4-FFF2-40B4-BE49-F238E27FC236}">
                <a16:creationId xmlns:a16="http://schemas.microsoft.com/office/drawing/2014/main" id="{5499B6E9-87B9-1A42-8F29-8309E38BE496}"/>
              </a:ext>
            </a:extLst>
          </p:cNvPr>
          <p:cNvSpPr txBox="1"/>
          <p:nvPr/>
        </p:nvSpPr>
        <p:spPr>
          <a:xfrm>
            <a:off x="6502301" y="4343744"/>
            <a:ext cx="4055432"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 re-training or additional training of the model</a:t>
            </a:r>
          </a:p>
        </p:txBody>
      </p:sp>
      <p:sp>
        <p:nvSpPr>
          <p:cNvPr id="3" name="Footer Placeholder 2">
            <a:extLst>
              <a:ext uri="{FF2B5EF4-FFF2-40B4-BE49-F238E27FC236}">
                <a16:creationId xmlns:a16="http://schemas.microsoft.com/office/drawing/2014/main" id="{BE2538C8-9C8D-C65F-A11D-CCE27942F720}"/>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9656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CB64-F5B6-504C-9444-2806A0B9508D}"/>
              </a:ext>
            </a:extLst>
          </p:cNvPr>
          <p:cNvSpPr>
            <a:spLocks noGrp="1"/>
          </p:cNvSpPr>
          <p:nvPr>
            <p:ph type="title"/>
          </p:nvPr>
        </p:nvSpPr>
        <p:spPr/>
        <p:txBody>
          <a:bodyPr/>
          <a:lstStyle/>
          <a:p>
            <a:r>
              <a:rPr lang="en-US" dirty="0"/>
              <a:t>Our Sample TM</a:t>
            </a:r>
          </a:p>
        </p:txBody>
      </p:sp>
      <p:sp>
        <p:nvSpPr>
          <p:cNvPr id="3" name="Content Placeholder 2">
            <a:extLst>
              <a:ext uri="{FF2B5EF4-FFF2-40B4-BE49-F238E27FC236}">
                <a16:creationId xmlns:a16="http://schemas.microsoft.com/office/drawing/2014/main" id="{56BC178F-755D-FB4D-88A3-5074FCFFEBAE}"/>
              </a:ext>
            </a:extLst>
          </p:cNvPr>
          <p:cNvSpPr>
            <a:spLocks noGrp="1"/>
          </p:cNvSpPr>
          <p:nvPr>
            <p:ph type="body" idx="1"/>
          </p:nvPr>
        </p:nvSpPr>
        <p:spPr/>
        <p:txBody>
          <a:bodyPr/>
          <a:lstStyle/>
          <a:p>
            <a:r>
              <a:rPr lang="en-US" dirty="0"/>
              <a:t>Bilingual government press releases (2016-2018)</a:t>
            </a:r>
          </a:p>
          <a:p>
            <a:r>
              <a:rPr lang="en-US" dirty="0"/>
              <a:t>408,000 sentence pairs (after automatic alignment)</a:t>
            </a:r>
          </a:p>
          <a:p>
            <a:r>
              <a:rPr lang="en-US" dirty="0"/>
              <a:t>270,000 translation units (after removal of segments with low interlingual similarity)</a:t>
            </a:r>
          </a:p>
        </p:txBody>
      </p:sp>
      <p:sp>
        <p:nvSpPr>
          <p:cNvPr id="4" name="Footer Placeholder 3">
            <a:extLst>
              <a:ext uri="{FF2B5EF4-FFF2-40B4-BE49-F238E27FC236}">
                <a16:creationId xmlns:a16="http://schemas.microsoft.com/office/drawing/2014/main" id="{E9E81F12-EFB4-7C72-D00A-D7C66376AAB6}"/>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91077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36A21-95F6-6647-B413-8A5F90DBF588}"/>
              </a:ext>
            </a:extLst>
          </p:cNvPr>
          <p:cNvPicPr>
            <a:picLocks noChangeAspect="1"/>
          </p:cNvPicPr>
          <p:nvPr/>
        </p:nvPicPr>
        <p:blipFill>
          <a:blip r:embed="rId2"/>
          <a:stretch>
            <a:fillRect/>
          </a:stretch>
        </p:blipFill>
        <p:spPr>
          <a:xfrm>
            <a:off x="1976054" y="1648584"/>
            <a:ext cx="8239891" cy="4438526"/>
          </a:xfrm>
          <a:prstGeom prst="rect">
            <a:avLst/>
          </a:prstGeom>
        </p:spPr>
      </p:pic>
      <p:sp>
        <p:nvSpPr>
          <p:cNvPr id="4" name="Title 1">
            <a:extLst>
              <a:ext uri="{FF2B5EF4-FFF2-40B4-BE49-F238E27FC236}">
                <a16:creationId xmlns:a16="http://schemas.microsoft.com/office/drawing/2014/main" id="{EB537452-A3D6-014F-9969-FACB67D0610F}"/>
              </a:ext>
            </a:extLst>
          </p:cNvPr>
          <p:cNvSpPr txBox="1">
            <a:spLocks/>
          </p:cNvSpPr>
          <p:nvPr/>
        </p:nvSpPr>
        <p:spPr>
          <a:xfrm>
            <a:off x="565150" y="770890"/>
            <a:ext cx="7410241" cy="1268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Neue Haas Grotesk Text Pro" panose="020B0504020202020204" pitchFamily="34" charset="77"/>
              </a:rPr>
              <a:t>TM Examples</a:t>
            </a:r>
          </a:p>
        </p:txBody>
      </p:sp>
      <p:sp>
        <p:nvSpPr>
          <p:cNvPr id="2" name="Footer Placeholder 1">
            <a:extLst>
              <a:ext uri="{FF2B5EF4-FFF2-40B4-BE49-F238E27FC236}">
                <a16:creationId xmlns:a16="http://schemas.microsoft.com/office/drawing/2014/main" id="{34755A2F-68DC-8258-1A8A-97CCE63A877A}"/>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4150852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537452-A3D6-014F-9969-FACB67D0610F}"/>
              </a:ext>
            </a:extLst>
          </p:cNvPr>
          <p:cNvSpPr txBox="1">
            <a:spLocks/>
          </p:cNvSpPr>
          <p:nvPr/>
        </p:nvSpPr>
        <p:spPr>
          <a:xfrm>
            <a:off x="565150" y="770890"/>
            <a:ext cx="7410241" cy="1268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Neue Haas Grotesk Text Pro" panose="020B0504020202020204" pitchFamily="34" charset="77"/>
              </a:rPr>
              <a:t>TM Examples</a:t>
            </a:r>
          </a:p>
        </p:txBody>
      </p:sp>
      <p:pic>
        <p:nvPicPr>
          <p:cNvPr id="6" name="Picture 5">
            <a:extLst>
              <a:ext uri="{FF2B5EF4-FFF2-40B4-BE49-F238E27FC236}">
                <a16:creationId xmlns:a16="http://schemas.microsoft.com/office/drawing/2014/main" id="{2304B467-590E-4248-A87E-EF8DBDCED767}"/>
              </a:ext>
            </a:extLst>
          </p:cNvPr>
          <p:cNvPicPr>
            <a:picLocks noChangeAspect="1"/>
          </p:cNvPicPr>
          <p:nvPr/>
        </p:nvPicPr>
        <p:blipFill>
          <a:blip r:embed="rId2"/>
          <a:stretch>
            <a:fillRect/>
          </a:stretch>
        </p:blipFill>
        <p:spPr>
          <a:xfrm>
            <a:off x="1976054" y="1648584"/>
            <a:ext cx="8140854" cy="4438526"/>
          </a:xfrm>
          <a:prstGeom prst="rect">
            <a:avLst/>
          </a:prstGeom>
        </p:spPr>
      </p:pic>
      <p:sp>
        <p:nvSpPr>
          <p:cNvPr id="2" name="Footer Placeholder 1">
            <a:extLst>
              <a:ext uri="{FF2B5EF4-FFF2-40B4-BE49-F238E27FC236}">
                <a16:creationId xmlns:a16="http://schemas.microsoft.com/office/drawing/2014/main" id="{CDD74543-32A0-0565-0D3A-CDBDB36F9039}"/>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2936527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0321-58DB-4041-878B-FE6F04968F1A}"/>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E898AEAC-7BA3-FA4B-B1EE-A3353D1C1B2D}"/>
              </a:ext>
            </a:extLst>
          </p:cNvPr>
          <p:cNvSpPr>
            <a:spLocks noGrp="1"/>
          </p:cNvSpPr>
          <p:nvPr>
            <p:ph type="body" idx="1"/>
          </p:nvPr>
        </p:nvSpPr>
        <p:spPr>
          <a:xfrm>
            <a:off x="565149" y="2160016"/>
            <a:ext cx="9058535" cy="3601212"/>
          </a:xfrm>
        </p:spPr>
        <p:txBody>
          <a:bodyPr>
            <a:normAutofit/>
          </a:bodyPr>
          <a:lstStyle/>
          <a:p>
            <a:r>
              <a:rPr lang="en-US" sz="3200" dirty="0"/>
              <a:t>Experiment 1: A Popular Online Engine</a:t>
            </a:r>
          </a:p>
          <a:p>
            <a:r>
              <a:rPr lang="en-US" sz="3200" dirty="0"/>
              <a:t>Experiments 2 and 3: Our Own NMT Models</a:t>
            </a:r>
          </a:p>
          <a:p>
            <a:endParaRPr lang="en-US" sz="3200" dirty="0"/>
          </a:p>
        </p:txBody>
      </p:sp>
      <p:sp>
        <p:nvSpPr>
          <p:cNvPr id="4" name="Footer Placeholder 3">
            <a:extLst>
              <a:ext uri="{FF2B5EF4-FFF2-40B4-BE49-F238E27FC236}">
                <a16:creationId xmlns:a16="http://schemas.microsoft.com/office/drawing/2014/main" id="{B5F35C1B-363F-8FE0-75FA-B07A7A4D0598}"/>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41673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EDFE-0BFB-D248-AE6F-396867B98C97}"/>
              </a:ext>
            </a:extLst>
          </p:cNvPr>
          <p:cNvSpPr>
            <a:spLocks noGrp="1"/>
          </p:cNvSpPr>
          <p:nvPr>
            <p:ph type="title"/>
          </p:nvPr>
        </p:nvSpPr>
        <p:spPr/>
        <p:txBody>
          <a:bodyPr/>
          <a:lstStyle/>
          <a:p>
            <a:r>
              <a:rPr lang="en-US" dirty="0"/>
              <a:t>Experiment 1</a:t>
            </a:r>
          </a:p>
        </p:txBody>
      </p:sp>
      <p:sp>
        <p:nvSpPr>
          <p:cNvPr id="3" name="Rectangle 2">
            <a:extLst>
              <a:ext uri="{FF2B5EF4-FFF2-40B4-BE49-F238E27FC236}">
                <a16:creationId xmlns:a16="http://schemas.microsoft.com/office/drawing/2014/main" id="{838F949E-859A-1549-80BA-3EEB2F263711}"/>
              </a:ext>
            </a:extLst>
          </p:cNvPr>
          <p:cNvSpPr/>
          <p:nvPr/>
        </p:nvSpPr>
        <p:spPr>
          <a:xfrm>
            <a:off x="5538952" y="3090906"/>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TM</a:t>
            </a:r>
          </a:p>
        </p:txBody>
      </p:sp>
      <p:sp>
        <p:nvSpPr>
          <p:cNvPr id="4" name="Rectangle 3">
            <a:extLst>
              <a:ext uri="{FF2B5EF4-FFF2-40B4-BE49-F238E27FC236}">
                <a16:creationId xmlns:a16="http://schemas.microsoft.com/office/drawing/2014/main" id="{90A404C2-6808-864F-ADE2-7A1CDEAA96F5}"/>
              </a:ext>
            </a:extLst>
          </p:cNvPr>
          <p:cNvSpPr/>
          <p:nvPr/>
        </p:nvSpPr>
        <p:spPr>
          <a:xfrm>
            <a:off x="8786651" y="3090907"/>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Online MT</a:t>
            </a:r>
          </a:p>
        </p:txBody>
      </p:sp>
      <p:sp>
        <p:nvSpPr>
          <p:cNvPr id="5" name="Right Arrow 4">
            <a:extLst>
              <a:ext uri="{FF2B5EF4-FFF2-40B4-BE49-F238E27FC236}">
                <a16:creationId xmlns:a16="http://schemas.microsoft.com/office/drawing/2014/main" id="{89EA9C19-4D9F-E940-83C0-333F491C8510}"/>
              </a:ext>
            </a:extLst>
          </p:cNvPr>
          <p:cNvSpPr/>
          <p:nvPr/>
        </p:nvSpPr>
        <p:spPr>
          <a:xfrm>
            <a:off x="7764351" y="3301113"/>
            <a:ext cx="756745" cy="588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46984D-4A38-1842-A159-0D34AFD45C30}"/>
              </a:ext>
            </a:extLst>
          </p:cNvPr>
          <p:cNvSpPr/>
          <p:nvPr/>
        </p:nvSpPr>
        <p:spPr>
          <a:xfrm>
            <a:off x="1361092" y="3090907"/>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Online MT</a:t>
            </a:r>
          </a:p>
        </p:txBody>
      </p:sp>
      <p:sp>
        <p:nvSpPr>
          <p:cNvPr id="7" name="TextBox 6">
            <a:extLst>
              <a:ext uri="{FF2B5EF4-FFF2-40B4-BE49-F238E27FC236}">
                <a16:creationId xmlns:a16="http://schemas.microsoft.com/office/drawing/2014/main" id="{32274975-6A60-7346-AEED-BE4872949FAE}"/>
              </a:ext>
            </a:extLst>
          </p:cNvPr>
          <p:cNvSpPr txBox="1"/>
          <p:nvPr/>
        </p:nvSpPr>
        <p:spPr>
          <a:xfrm>
            <a:off x="4017519" y="3305784"/>
            <a:ext cx="746358" cy="584775"/>
          </a:xfrm>
          <a:prstGeom prst="rect">
            <a:avLst/>
          </a:prstGeom>
          <a:noFill/>
        </p:spPr>
        <p:txBody>
          <a:bodyPr wrap="none" rtlCol="0">
            <a:spAutoFit/>
          </a:bodyPr>
          <a:lstStyle/>
          <a:p>
            <a:r>
              <a:rPr lang="en-US" sz="3200" b="1" dirty="0"/>
              <a:t>VS</a:t>
            </a:r>
          </a:p>
        </p:txBody>
      </p:sp>
      <p:sp>
        <p:nvSpPr>
          <p:cNvPr id="8" name="Footer Placeholder 7">
            <a:extLst>
              <a:ext uri="{FF2B5EF4-FFF2-40B4-BE49-F238E27FC236}">
                <a16:creationId xmlns:a16="http://schemas.microsoft.com/office/drawing/2014/main" id="{C1077F49-A1E2-BB5E-380F-9C2C7FF6C2A3}"/>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23684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0321-58DB-4041-878B-FE6F04968F1A}"/>
              </a:ext>
            </a:extLst>
          </p:cNvPr>
          <p:cNvSpPr>
            <a:spLocks noGrp="1"/>
          </p:cNvSpPr>
          <p:nvPr>
            <p:ph type="title"/>
          </p:nvPr>
        </p:nvSpPr>
        <p:spPr/>
        <p:txBody>
          <a:bodyPr/>
          <a:lstStyle/>
          <a:p>
            <a:r>
              <a:rPr lang="en-US" dirty="0"/>
              <a:t>Our Test Dataset</a:t>
            </a:r>
          </a:p>
        </p:txBody>
      </p:sp>
      <p:sp>
        <p:nvSpPr>
          <p:cNvPr id="3" name="Content Placeholder 2">
            <a:extLst>
              <a:ext uri="{FF2B5EF4-FFF2-40B4-BE49-F238E27FC236}">
                <a16:creationId xmlns:a16="http://schemas.microsoft.com/office/drawing/2014/main" id="{E898AEAC-7BA3-FA4B-B1EE-A3353D1C1B2D}"/>
              </a:ext>
            </a:extLst>
          </p:cNvPr>
          <p:cNvSpPr>
            <a:spLocks noGrp="1"/>
          </p:cNvSpPr>
          <p:nvPr>
            <p:ph type="body" idx="1"/>
          </p:nvPr>
        </p:nvSpPr>
        <p:spPr/>
        <p:txBody>
          <a:bodyPr/>
          <a:lstStyle/>
          <a:p>
            <a:r>
              <a:rPr lang="en-US" dirty="0"/>
              <a:t>Press releases in January 2019</a:t>
            </a:r>
          </a:p>
          <a:p>
            <a:r>
              <a:rPr lang="en-US" dirty="0"/>
              <a:t>5,000 bilingual sentences</a:t>
            </a:r>
          </a:p>
          <a:p>
            <a:r>
              <a:rPr lang="en-US" dirty="0"/>
              <a:t>156,473 English tokens and 130,646 Chinese tokens</a:t>
            </a:r>
          </a:p>
          <a:p>
            <a:endParaRPr lang="en-US" dirty="0"/>
          </a:p>
        </p:txBody>
      </p:sp>
      <p:sp>
        <p:nvSpPr>
          <p:cNvPr id="4" name="Footer Placeholder 3">
            <a:extLst>
              <a:ext uri="{FF2B5EF4-FFF2-40B4-BE49-F238E27FC236}">
                <a16:creationId xmlns:a16="http://schemas.microsoft.com/office/drawing/2014/main" id="{99A1CFB1-6C80-D469-2284-25656FC123B4}"/>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66283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8"/>
          <p:cNvSpPr/>
          <p:nvPr/>
        </p:nvSpPr>
        <p:spPr>
          <a:xfrm>
            <a:off x="5532346" y="734527"/>
            <a:ext cx="2226833" cy="1065007"/>
          </a:xfrm>
          <a:prstGeom prst="rect">
            <a:avLst/>
          </a:prstGeom>
          <a:gradFill>
            <a:gsLst>
              <a:gs pos="0">
                <a:srgbClr val="A0D9B2"/>
              </a:gs>
              <a:gs pos="50000">
                <a:srgbClr val="93CFA7"/>
              </a:gs>
              <a:gs pos="100000">
                <a:srgbClr val="80CC99"/>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Artificial Intelligence </a:t>
            </a:r>
            <a:endParaRPr sz="2800" b="1">
              <a:solidFill>
                <a:schemeClr val="dk1"/>
              </a:solidFill>
              <a:latin typeface="Arial"/>
              <a:ea typeface="Arial"/>
              <a:cs typeface="Arial"/>
              <a:sym typeface="Arial"/>
            </a:endParaRPr>
          </a:p>
        </p:txBody>
      </p:sp>
      <p:sp>
        <p:nvSpPr>
          <p:cNvPr id="766" name="Google Shape;766;p18"/>
          <p:cNvSpPr/>
          <p:nvPr/>
        </p:nvSpPr>
        <p:spPr>
          <a:xfrm>
            <a:off x="3704442" y="2733657"/>
            <a:ext cx="2226833" cy="1065007"/>
          </a:xfrm>
          <a:prstGeom prst="rect">
            <a:avLst/>
          </a:prstGeom>
          <a:gradFill>
            <a:gsLst>
              <a:gs pos="0">
                <a:srgbClr val="A8DBD2"/>
              </a:gs>
              <a:gs pos="50000">
                <a:srgbClr val="9AD5CA"/>
              </a:gs>
              <a:gs pos="100000">
                <a:srgbClr val="88D2C5"/>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Machine Learning</a:t>
            </a:r>
            <a:endParaRPr sz="2800" b="1">
              <a:solidFill>
                <a:schemeClr val="dk1"/>
              </a:solidFill>
              <a:latin typeface="Arial"/>
              <a:ea typeface="Arial"/>
              <a:cs typeface="Arial"/>
              <a:sym typeface="Arial"/>
            </a:endParaRPr>
          </a:p>
        </p:txBody>
      </p:sp>
      <p:sp>
        <p:nvSpPr>
          <p:cNvPr id="767" name="Google Shape;767;p18"/>
          <p:cNvSpPr/>
          <p:nvPr/>
        </p:nvSpPr>
        <p:spPr>
          <a:xfrm>
            <a:off x="2316705" y="4641346"/>
            <a:ext cx="2226833" cy="1065007"/>
          </a:xfrm>
          <a:prstGeom prst="rect">
            <a:avLst/>
          </a:prstGeom>
          <a:gradFill>
            <a:gsLst>
              <a:gs pos="0">
                <a:srgbClr val="A9A6D7"/>
              </a:gs>
              <a:gs pos="50000">
                <a:srgbClr val="9B98D0"/>
              </a:gs>
              <a:gs pos="100000">
                <a:srgbClr val="8A86CC"/>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Deep Learning</a:t>
            </a:r>
            <a:endParaRPr sz="2800" b="1">
              <a:solidFill>
                <a:schemeClr val="dk1"/>
              </a:solidFill>
              <a:latin typeface="Arial"/>
              <a:ea typeface="Arial"/>
              <a:cs typeface="Arial"/>
              <a:sym typeface="Arial"/>
            </a:endParaRPr>
          </a:p>
        </p:txBody>
      </p:sp>
      <p:sp>
        <p:nvSpPr>
          <p:cNvPr id="768" name="Google Shape;768;p18"/>
          <p:cNvSpPr/>
          <p:nvPr/>
        </p:nvSpPr>
        <p:spPr>
          <a:xfrm>
            <a:off x="7369214" y="2733657"/>
            <a:ext cx="2226833" cy="106500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Symbolic AI</a:t>
            </a:r>
            <a:endParaRPr sz="2800">
              <a:solidFill>
                <a:schemeClr val="dk1"/>
              </a:solidFill>
              <a:latin typeface="Arial"/>
              <a:ea typeface="Arial"/>
              <a:cs typeface="Arial"/>
              <a:sym typeface="Arial"/>
            </a:endParaRPr>
          </a:p>
        </p:txBody>
      </p:sp>
      <p:sp>
        <p:nvSpPr>
          <p:cNvPr id="769" name="Google Shape;769;p18"/>
          <p:cNvSpPr/>
          <p:nvPr/>
        </p:nvSpPr>
        <p:spPr>
          <a:xfrm>
            <a:off x="4939778" y="4641345"/>
            <a:ext cx="2226833" cy="1065007"/>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Arial"/>
                <a:ea typeface="Arial"/>
                <a:cs typeface="Arial"/>
                <a:sym typeface="Arial"/>
              </a:rPr>
              <a:t>Other Methods</a:t>
            </a:r>
            <a:endParaRPr sz="2800">
              <a:solidFill>
                <a:schemeClr val="dk1"/>
              </a:solidFill>
              <a:latin typeface="Arial"/>
              <a:ea typeface="Arial"/>
              <a:cs typeface="Arial"/>
              <a:sym typeface="Arial"/>
            </a:endParaRPr>
          </a:p>
        </p:txBody>
      </p:sp>
      <p:cxnSp>
        <p:nvCxnSpPr>
          <p:cNvPr id="770" name="Google Shape;770;p18"/>
          <p:cNvCxnSpPr>
            <a:stCxn id="765" idx="2"/>
            <a:endCxn id="766" idx="0"/>
          </p:cNvCxnSpPr>
          <p:nvPr/>
        </p:nvCxnSpPr>
        <p:spPr>
          <a:xfrm rot="5400000">
            <a:off x="5264713" y="1352684"/>
            <a:ext cx="934200" cy="1827900"/>
          </a:xfrm>
          <a:prstGeom prst="bentConnector3">
            <a:avLst>
              <a:gd name="adj1" fmla="val 50000"/>
            </a:avLst>
          </a:prstGeom>
          <a:noFill/>
          <a:ln w="9525" cap="flat" cmpd="sng">
            <a:solidFill>
              <a:schemeClr val="accent6"/>
            </a:solidFill>
            <a:prstDash val="solid"/>
            <a:miter lim="800000"/>
            <a:headEnd type="none" w="sm" len="sm"/>
            <a:tailEnd type="triangle" w="med" len="med"/>
          </a:ln>
        </p:spPr>
      </p:cxnSp>
      <p:cxnSp>
        <p:nvCxnSpPr>
          <p:cNvPr id="771" name="Google Shape;771;p18"/>
          <p:cNvCxnSpPr>
            <a:stCxn id="765" idx="2"/>
            <a:endCxn id="768" idx="0"/>
          </p:cNvCxnSpPr>
          <p:nvPr/>
        </p:nvCxnSpPr>
        <p:spPr>
          <a:xfrm rot="-5400000" flipH="1">
            <a:off x="7097113" y="1348184"/>
            <a:ext cx="934200" cy="1836900"/>
          </a:xfrm>
          <a:prstGeom prst="bentConnector3">
            <a:avLst>
              <a:gd name="adj1" fmla="val 50000"/>
            </a:avLst>
          </a:prstGeom>
          <a:noFill/>
          <a:ln w="9525" cap="flat" cmpd="sng">
            <a:solidFill>
              <a:schemeClr val="accent6"/>
            </a:solidFill>
            <a:prstDash val="solid"/>
            <a:miter lim="800000"/>
            <a:headEnd type="none" w="sm" len="sm"/>
            <a:tailEnd type="triangle" w="med" len="med"/>
          </a:ln>
        </p:spPr>
      </p:cxnSp>
      <p:cxnSp>
        <p:nvCxnSpPr>
          <p:cNvPr id="772" name="Google Shape;772;p18"/>
          <p:cNvCxnSpPr>
            <a:stCxn id="766" idx="2"/>
            <a:endCxn id="767" idx="0"/>
          </p:cNvCxnSpPr>
          <p:nvPr/>
        </p:nvCxnSpPr>
        <p:spPr>
          <a:xfrm rot="5400000">
            <a:off x="3702609" y="3526114"/>
            <a:ext cx="842700" cy="13878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773" name="Google Shape;773;p18"/>
          <p:cNvCxnSpPr>
            <a:stCxn id="766" idx="2"/>
            <a:endCxn id="769" idx="0"/>
          </p:cNvCxnSpPr>
          <p:nvPr/>
        </p:nvCxnSpPr>
        <p:spPr>
          <a:xfrm rot="-5400000" flipH="1">
            <a:off x="5014209" y="3602314"/>
            <a:ext cx="842700" cy="12354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pic>
        <p:nvPicPr>
          <p:cNvPr id="774" name="Google Shape;774;p18" descr="Clapping hands with solid fill"/>
          <p:cNvPicPr preferRelativeResize="0"/>
          <p:nvPr/>
        </p:nvPicPr>
        <p:blipFill rotWithShape="1">
          <a:blip r:embed="rId3">
            <a:alphaModFix/>
          </a:blip>
          <a:srcRect/>
          <a:stretch/>
        </p:blipFill>
        <p:spPr>
          <a:xfrm>
            <a:off x="1661385" y="4893902"/>
            <a:ext cx="914400" cy="914400"/>
          </a:xfrm>
          <a:prstGeom prst="rect">
            <a:avLst/>
          </a:prstGeom>
          <a:noFill/>
          <a:ln>
            <a:noFill/>
          </a:ln>
        </p:spPr>
      </p:pic>
      <p:sp>
        <p:nvSpPr>
          <p:cNvPr id="775" name="Google Shape;775;p1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Revolution of Technology for Translation and Localisation in the AI Era (Sai-cheong Siu, 7 November 2024)</a:t>
            </a:r>
            <a:endParaRPr/>
          </a:p>
        </p:txBody>
      </p:sp>
    </p:spTree>
    <p:extLst>
      <p:ext uri="{BB962C8B-B14F-4D97-AF65-F5344CB8AC3E}">
        <p14:creationId xmlns:p14="http://schemas.microsoft.com/office/powerpoint/2010/main" val="357172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A9D0-96D3-3A46-983B-E29E22643246}"/>
              </a:ext>
            </a:extLst>
          </p:cNvPr>
          <p:cNvSpPr>
            <a:spLocks noGrp="1"/>
          </p:cNvSpPr>
          <p:nvPr>
            <p:ph type="title"/>
          </p:nvPr>
        </p:nvSpPr>
        <p:spPr/>
        <p:txBody>
          <a:bodyPr/>
          <a:lstStyle/>
          <a:p>
            <a:r>
              <a:rPr lang="en-US" dirty="0"/>
              <a:t>Experiment 1: Results</a:t>
            </a:r>
          </a:p>
        </p:txBody>
      </p:sp>
      <p:graphicFrame>
        <p:nvGraphicFramePr>
          <p:cNvPr id="4" name="Table 3">
            <a:extLst>
              <a:ext uri="{FF2B5EF4-FFF2-40B4-BE49-F238E27FC236}">
                <a16:creationId xmlns:a16="http://schemas.microsoft.com/office/drawing/2014/main" id="{9BBA83FF-1D5C-5F43-9D2B-75822D8021EB}"/>
              </a:ext>
            </a:extLst>
          </p:cNvPr>
          <p:cNvGraphicFramePr>
            <a:graphicFrameLocks noGrp="1"/>
          </p:cNvGraphicFramePr>
          <p:nvPr/>
        </p:nvGraphicFramePr>
        <p:xfrm>
          <a:off x="977463" y="2546628"/>
          <a:ext cx="9556134" cy="2395643"/>
        </p:xfrm>
        <a:graphic>
          <a:graphicData uri="http://schemas.openxmlformats.org/drawingml/2006/table">
            <a:tbl>
              <a:tblPr firstRow="1" firstCol="1" bandRow="1">
                <a:tableStyleId>{0E3FDE45-AF77-4B5C-9715-49D594BDF05E}</a:tableStyleId>
              </a:tblPr>
              <a:tblGrid>
                <a:gridCol w="2100016">
                  <a:extLst>
                    <a:ext uri="{9D8B030D-6E8A-4147-A177-3AD203B41FA5}">
                      <a16:colId xmlns:a16="http://schemas.microsoft.com/office/drawing/2014/main" val="230716431"/>
                    </a:ext>
                  </a:extLst>
                </a:gridCol>
                <a:gridCol w="2485019">
                  <a:extLst>
                    <a:ext uri="{9D8B030D-6E8A-4147-A177-3AD203B41FA5}">
                      <a16:colId xmlns:a16="http://schemas.microsoft.com/office/drawing/2014/main" val="2127830168"/>
                    </a:ext>
                  </a:extLst>
                </a:gridCol>
                <a:gridCol w="2485019">
                  <a:extLst>
                    <a:ext uri="{9D8B030D-6E8A-4147-A177-3AD203B41FA5}">
                      <a16:colId xmlns:a16="http://schemas.microsoft.com/office/drawing/2014/main" val="2369692154"/>
                    </a:ext>
                  </a:extLst>
                </a:gridCol>
                <a:gridCol w="2486080">
                  <a:extLst>
                    <a:ext uri="{9D8B030D-6E8A-4147-A177-3AD203B41FA5}">
                      <a16:colId xmlns:a16="http://schemas.microsoft.com/office/drawing/2014/main" val="2608487314"/>
                    </a:ext>
                  </a:extLst>
                </a:gridCol>
              </a:tblGrid>
              <a:tr h="1068224">
                <a:tc>
                  <a:txBody>
                    <a:bodyPr/>
                    <a:lstStyle/>
                    <a:p>
                      <a:pPr algn="just"/>
                      <a:r>
                        <a:rPr lang="en-HK" sz="2000">
                          <a:effectLst/>
                        </a:rPr>
                        <a:t> </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Google Translate without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Google Translate with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BLEU difference after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967446021"/>
                  </a:ext>
                </a:extLst>
              </a:tr>
              <a:tr h="1327419">
                <a:tc>
                  <a:txBody>
                    <a:bodyPr/>
                    <a:lstStyle/>
                    <a:p>
                      <a:pPr algn="just"/>
                      <a:r>
                        <a:rPr lang="en-HK" sz="2000" dirty="0">
                          <a:effectLst/>
                        </a:rPr>
                        <a:t>BLEU score based on the test set (BLEU4)</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23.73</a:t>
                      </a:r>
                      <a:endParaRPr lang="en-HK" sz="3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35.51</a:t>
                      </a:r>
                      <a:endParaRPr lang="en-HK" sz="3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a:t>
                      </a:r>
                      <a:r>
                        <a:rPr lang="en-US" sz="2800" dirty="0">
                          <a:effectLst/>
                        </a:rPr>
                        <a:t>11.78</a:t>
                      </a:r>
                      <a:endParaRPr lang="en-HK" sz="3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905390999"/>
                  </a:ext>
                </a:extLst>
              </a:tr>
            </a:tbl>
          </a:graphicData>
        </a:graphic>
      </p:graphicFrame>
      <p:sp>
        <p:nvSpPr>
          <p:cNvPr id="5" name="Rectangular Callout 4">
            <a:extLst>
              <a:ext uri="{FF2B5EF4-FFF2-40B4-BE49-F238E27FC236}">
                <a16:creationId xmlns:a16="http://schemas.microsoft.com/office/drawing/2014/main" id="{E6631808-94E8-3D4E-BE6A-FD59883969AD}"/>
              </a:ext>
            </a:extLst>
          </p:cNvPr>
          <p:cNvSpPr/>
          <p:nvPr/>
        </p:nvSpPr>
        <p:spPr>
          <a:xfrm>
            <a:off x="7166340" y="5145367"/>
            <a:ext cx="4437088" cy="876196"/>
          </a:xfrm>
          <a:prstGeom prst="wedgeRectCallout">
            <a:avLst>
              <a:gd name="adj1" fmla="val -39414"/>
              <a:gd name="adj2" fmla="val -10833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5374DBF7-0BDE-914A-A761-DB318D0E072A}"/>
              </a:ext>
            </a:extLst>
          </p:cNvPr>
          <p:cNvPicPr>
            <a:picLocks noChangeAspect="1"/>
          </p:cNvPicPr>
          <p:nvPr/>
        </p:nvPicPr>
        <p:blipFill>
          <a:blip r:embed="rId2"/>
          <a:stretch>
            <a:fillRect/>
          </a:stretch>
        </p:blipFill>
        <p:spPr>
          <a:xfrm>
            <a:off x="7340184" y="5246915"/>
            <a:ext cx="4089400" cy="673100"/>
          </a:xfrm>
          <a:prstGeom prst="rect">
            <a:avLst/>
          </a:prstGeom>
        </p:spPr>
      </p:pic>
      <p:sp>
        <p:nvSpPr>
          <p:cNvPr id="6" name="Footer Placeholder 5">
            <a:extLst>
              <a:ext uri="{FF2B5EF4-FFF2-40B4-BE49-F238E27FC236}">
                <a16:creationId xmlns:a16="http://schemas.microsoft.com/office/drawing/2014/main" id="{D1C499E9-ED80-1F34-9B40-B0AAD5749446}"/>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1679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09C3-2A57-7B46-9A0B-503DC4EDBFF9}"/>
              </a:ext>
            </a:extLst>
          </p:cNvPr>
          <p:cNvSpPr>
            <a:spLocks noGrp="1"/>
          </p:cNvSpPr>
          <p:nvPr>
            <p:ph type="title"/>
          </p:nvPr>
        </p:nvSpPr>
        <p:spPr/>
        <p:txBody>
          <a:bodyPr/>
          <a:lstStyle/>
          <a:p>
            <a:r>
              <a:rPr lang="en-US" dirty="0"/>
              <a:t>Example 1</a:t>
            </a:r>
          </a:p>
        </p:txBody>
      </p:sp>
      <p:sp>
        <p:nvSpPr>
          <p:cNvPr id="5" name="Content Placeholder 4">
            <a:extLst>
              <a:ext uri="{FF2B5EF4-FFF2-40B4-BE49-F238E27FC236}">
                <a16:creationId xmlns:a16="http://schemas.microsoft.com/office/drawing/2014/main" id="{D507D6AB-226B-5C40-BD27-90719471FB0C}"/>
              </a:ext>
            </a:extLst>
          </p:cNvPr>
          <p:cNvSpPr>
            <a:spLocks noGrp="1"/>
          </p:cNvSpPr>
          <p:nvPr>
            <p:ph type="body" idx="1"/>
          </p:nvPr>
        </p:nvSpPr>
        <p:spPr>
          <a:xfrm>
            <a:off x="565150" y="2160016"/>
            <a:ext cx="9587843" cy="3601212"/>
          </a:xfrm>
        </p:spPr>
        <p:txBody>
          <a:bodyPr>
            <a:normAutofit/>
          </a:bodyPr>
          <a:lstStyle/>
          <a:p>
            <a:r>
              <a:rPr lang="en-US" b="1" dirty="0"/>
              <a:t>Source Text: </a:t>
            </a:r>
            <a:r>
              <a:rPr lang="en-US" dirty="0"/>
              <a:t>Investigation by the Special Investigation Team of Traffic, Kowloon East is underway.</a:t>
            </a:r>
          </a:p>
          <a:p>
            <a:r>
              <a:rPr lang="en-US" b="1" dirty="0"/>
              <a:t>Reference Translation:</a:t>
            </a:r>
            <a:r>
              <a:rPr lang="en-US" dirty="0"/>
              <a:t> </a:t>
            </a:r>
            <a:r>
              <a:rPr lang="zh-CN" altLang="en-US" dirty="0"/>
              <a:t>東九龍總區交通部特別調查隊正跟進調查該宗意外。</a:t>
            </a:r>
          </a:p>
          <a:p>
            <a:r>
              <a:rPr lang="en-US" b="1" dirty="0"/>
              <a:t>Output 1 (without pre-translation):</a:t>
            </a:r>
            <a:r>
              <a:rPr lang="en-US" dirty="0"/>
              <a:t> </a:t>
            </a:r>
            <a:r>
              <a:rPr lang="zh-CN" altLang="en-US" dirty="0">
                <a:highlight>
                  <a:srgbClr val="FFFF00"/>
                </a:highlight>
              </a:rPr>
              <a:t>九龍東交通特別調查組</a:t>
            </a:r>
            <a:r>
              <a:rPr lang="zh-CN" altLang="en-US" dirty="0"/>
              <a:t>正進行調查。</a:t>
            </a:r>
          </a:p>
          <a:p>
            <a:r>
              <a:rPr lang="en-US" b="1" dirty="0"/>
              <a:t>Output 2 (with pre-translation):</a:t>
            </a:r>
            <a:r>
              <a:rPr lang="en-US" dirty="0"/>
              <a:t> </a:t>
            </a:r>
            <a:r>
              <a:rPr lang="zh-CN" altLang="en-US" dirty="0">
                <a:highlight>
                  <a:srgbClr val="FFFF00"/>
                </a:highlight>
              </a:rPr>
              <a:t>東九龍總區交通部特別調查隊</a:t>
            </a:r>
            <a:r>
              <a:rPr lang="zh-CN" altLang="en-US" dirty="0"/>
              <a:t>正跟進調查案件。</a:t>
            </a:r>
            <a:endParaRPr lang="en-US" dirty="0"/>
          </a:p>
        </p:txBody>
      </p:sp>
      <p:sp>
        <p:nvSpPr>
          <p:cNvPr id="3" name="Footer Placeholder 2">
            <a:extLst>
              <a:ext uri="{FF2B5EF4-FFF2-40B4-BE49-F238E27FC236}">
                <a16:creationId xmlns:a16="http://schemas.microsoft.com/office/drawing/2014/main" id="{39E69B13-B368-C777-05CD-C2F2CD699296}"/>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634853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09C3-2A57-7B46-9A0B-503DC4EDBFF9}"/>
              </a:ext>
            </a:extLst>
          </p:cNvPr>
          <p:cNvSpPr>
            <a:spLocks noGrp="1"/>
          </p:cNvSpPr>
          <p:nvPr>
            <p:ph type="title"/>
          </p:nvPr>
        </p:nvSpPr>
        <p:spPr/>
        <p:txBody>
          <a:bodyPr/>
          <a:lstStyle/>
          <a:p>
            <a:r>
              <a:rPr lang="en-US" dirty="0"/>
              <a:t>Example 2</a:t>
            </a:r>
          </a:p>
        </p:txBody>
      </p:sp>
      <p:sp>
        <p:nvSpPr>
          <p:cNvPr id="5" name="Content Placeholder 4">
            <a:extLst>
              <a:ext uri="{FF2B5EF4-FFF2-40B4-BE49-F238E27FC236}">
                <a16:creationId xmlns:a16="http://schemas.microsoft.com/office/drawing/2014/main" id="{D507D6AB-226B-5C40-BD27-90719471FB0C}"/>
              </a:ext>
            </a:extLst>
          </p:cNvPr>
          <p:cNvSpPr>
            <a:spLocks noGrp="1"/>
          </p:cNvSpPr>
          <p:nvPr>
            <p:ph type="body" idx="1"/>
          </p:nvPr>
        </p:nvSpPr>
        <p:spPr>
          <a:xfrm>
            <a:off x="565150" y="2160016"/>
            <a:ext cx="9587843" cy="3601212"/>
          </a:xfrm>
        </p:spPr>
        <p:txBody>
          <a:bodyPr>
            <a:normAutofit/>
          </a:bodyPr>
          <a:lstStyle/>
          <a:p>
            <a:r>
              <a:rPr lang="en-HK" b="1" dirty="0"/>
              <a:t>Source Text:</a:t>
            </a:r>
            <a:r>
              <a:rPr lang="en-HK" dirty="0"/>
              <a:t> Admission to the ward has been suspended and restricted visiting has been imposed.</a:t>
            </a:r>
          </a:p>
          <a:p>
            <a:r>
              <a:rPr lang="en-HK" b="1" dirty="0"/>
              <a:t>Reference Translation: </a:t>
            </a:r>
            <a:r>
              <a:rPr lang="zh-CN" altLang="en-US" dirty="0"/>
              <a:t>該病房已暫停接收新症</a:t>
            </a:r>
            <a:r>
              <a:rPr lang="en-HK" dirty="0"/>
              <a:t>,</a:t>
            </a:r>
            <a:r>
              <a:rPr lang="zh-CN" altLang="en-US" dirty="0"/>
              <a:t>並實施有限度探訪安排。</a:t>
            </a:r>
            <a:endParaRPr lang="en-HK" dirty="0"/>
          </a:p>
          <a:p>
            <a:r>
              <a:rPr lang="en-HK" b="1" dirty="0"/>
              <a:t>Output 1 (without pre-translation):</a:t>
            </a:r>
            <a:r>
              <a:rPr lang="en-HK" dirty="0"/>
              <a:t> </a:t>
            </a:r>
            <a:r>
              <a:rPr lang="zh-CN" altLang="en-US" dirty="0"/>
              <a:t>該病房已</a:t>
            </a:r>
            <a:r>
              <a:rPr lang="zh-CN" altLang="en-US" dirty="0">
                <a:highlight>
                  <a:srgbClr val="FFFF00"/>
                </a:highlight>
              </a:rPr>
              <a:t>暫停入場</a:t>
            </a:r>
            <a:r>
              <a:rPr lang="zh-CN" altLang="en-US" dirty="0"/>
              <a:t>，並已實施限制探視。</a:t>
            </a:r>
            <a:endParaRPr lang="en-HK" dirty="0"/>
          </a:p>
          <a:p>
            <a:r>
              <a:rPr lang="en-HK" b="1" dirty="0"/>
              <a:t>Output 2 (with pre-translation):</a:t>
            </a:r>
            <a:r>
              <a:rPr lang="en-HK" dirty="0"/>
              <a:t> </a:t>
            </a:r>
            <a:r>
              <a:rPr lang="zh-CN" altLang="en-US" dirty="0"/>
              <a:t>有關病房已</a:t>
            </a:r>
            <a:r>
              <a:rPr lang="zh-CN" altLang="en-US" dirty="0">
                <a:highlight>
                  <a:srgbClr val="FFFF00"/>
                </a:highlight>
              </a:rPr>
              <a:t>暫停接收新症</a:t>
            </a:r>
            <a:r>
              <a:rPr lang="zh-CN" altLang="en-US" dirty="0"/>
              <a:t>，並實施有限度探訪安排。</a:t>
            </a:r>
            <a:endParaRPr lang="en-HK" dirty="0"/>
          </a:p>
        </p:txBody>
      </p:sp>
      <p:sp>
        <p:nvSpPr>
          <p:cNvPr id="3" name="Footer Placeholder 2">
            <a:extLst>
              <a:ext uri="{FF2B5EF4-FFF2-40B4-BE49-F238E27FC236}">
                <a16:creationId xmlns:a16="http://schemas.microsoft.com/office/drawing/2014/main" id="{F94FFBD5-883C-2731-7908-F60A06654914}"/>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36386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EDFE-0BFB-D248-AE6F-396867B98C97}"/>
              </a:ext>
            </a:extLst>
          </p:cNvPr>
          <p:cNvSpPr>
            <a:spLocks noGrp="1"/>
          </p:cNvSpPr>
          <p:nvPr>
            <p:ph type="title"/>
          </p:nvPr>
        </p:nvSpPr>
        <p:spPr/>
        <p:txBody>
          <a:bodyPr/>
          <a:lstStyle/>
          <a:p>
            <a:r>
              <a:rPr lang="en-US" dirty="0"/>
              <a:t>Experiment 2</a:t>
            </a:r>
          </a:p>
        </p:txBody>
      </p:sp>
      <p:sp>
        <p:nvSpPr>
          <p:cNvPr id="4" name="Rectangle 3">
            <a:extLst>
              <a:ext uri="{FF2B5EF4-FFF2-40B4-BE49-F238E27FC236}">
                <a16:creationId xmlns:a16="http://schemas.microsoft.com/office/drawing/2014/main" id="{90A404C2-6808-864F-ADE2-7A1CDEAA96F5}"/>
              </a:ext>
            </a:extLst>
          </p:cNvPr>
          <p:cNvSpPr/>
          <p:nvPr/>
        </p:nvSpPr>
        <p:spPr>
          <a:xfrm>
            <a:off x="5046003" y="277792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Model 2</a:t>
            </a:r>
          </a:p>
        </p:txBody>
      </p:sp>
      <p:sp>
        <p:nvSpPr>
          <p:cNvPr id="6" name="Rectangle 5">
            <a:extLst>
              <a:ext uri="{FF2B5EF4-FFF2-40B4-BE49-F238E27FC236}">
                <a16:creationId xmlns:a16="http://schemas.microsoft.com/office/drawing/2014/main" id="{9C46984D-4A38-1842-A159-0D34AFD45C30}"/>
              </a:ext>
            </a:extLst>
          </p:cNvPr>
          <p:cNvSpPr/>
          <p:nvPr/>
        </p:nvSpPr>
        <p:spPr>
          <a:xfrm>
            <a:off x="1161270" y="277388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Model 1</a:t>
            </a:r>
          </a:p>
        </p:txBody>
      </p:sp>
      <p:sp>
        <p:nvSpPr>
          <p:cNvPr id="8" name="Rounded Rectangular Callout 7">
            <a:extLst>
              <a:ext uri="{FF2B5EF4-FFF2-40B4-BE49-F238E27FC236}">
                <a16:creationId xmlns:a16="http://schemas.microsoft.com/office/drawing/2014/main" id="{525ECF42-DB82-1941-A35A-790A5FBEFD97}"/>
              </a:ext>
            </a:extLst>
          </p:cNvPr>
          <p:cNvSpPr/>
          <p:nvPr/>
        </p:nvSpPr>
        <p:spPr>
          <a:xfrm>
            <a:off x="1732969" y="1817677"/>
            <a:ext cx="1621284" cy="861848"/>
          </a:xfrm>
          <a:prstGeom prst="wedgeRoundRectCallout">
            <a:avLst>
              <a:gd name="adj1" fmla="val -42467"/>
              <a:gd name="adj2" fmla="val 71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Bidirectional LSTM</a:t>
            </a:r>
          </a:p>
        </p:txBody>
      </p:sp>
      <p:sp>
        <p:nvSpPr>
          <p:cNvPr id="16" name="TextBox 15">
            <a:extLst>
              <a:ext uri="{FF2B5EF4-FFF2-40B4-BE49-F238E27FC236}">
                <a16:creationId xmlns:a16="http://schemas.microsoft.com/office/drawing/2014/main" id="{EA9A99CF-D10E-1243-A79A-1C6E5B38755B}"/>
              </a:ext>
            </a:extLst>
          </p:cNvPr>
          <p:cNvSpPr txBox="1"/>
          <p:nvPr/>
        </p:nvSpPr>
        <p:spPr>
          <a:xfrm>
            <a:off x="958972" y="3897754"/>
            <a:ext cx="2285947" cy="369332"/>
          </a:xfrm>
          <a:prstGeom prst="rect">
            <a:avLst/>
          </a:prstGeom>
          <a:noFill/>
        </p:spPr>
        <p:txBody>
          <a:bodyPr wrap="none" rtlCol="0">
            <a:spAutoFit/>
          </a:bodyPr>
          <a:lstStyle/>
          <a:p>
            <a:r>
              <a:rPr lang="en-US" dirty="0"/>
              <a:t>General documents</a:t>
            </a:r>
          </a:p>
        </p:txBody>
      </p:sp>
      <p:sp>
        <p:nvSpPr>
          <p:cNvPr id="17" name="TextBox 16">
            <a:extLst>
              <a:ext uri="{FF2B5EF4-FFF2-40B4-BE49-F238E27FC236}">
                <a16:creationId xmlns:a16="http://schemas.microsoft.com/office/drawing/2014/main" id="{054D1B69-27B0-B242-81E0-BCC23C53B855}"/>
              </a:ext>
            </a:extLst>
          </p:cNvPr>
          <p:cNvSpPr txBox="1"/>
          <p:nvPr/>
        </p:nvSpPr>
        <p:spPr>
          <a:xfrm>
            <a:off x="4699578" y="3898837"/>
            <a:ext cx="2762679" cy="646331"/>
          </a:xfrm>
          <a:prstGeom prst="rect">
            <a:avLst/>
          </a:prstGeom>
          <a:noFill/>
        </p:spPr>
        <p:txBody>
          <a:bodyPr wrap="none" rtlCol="0">
            <a:spAutoFit/>
          </a:bodyPr>
          <a:lstStyle/>
          <a:p>
            <a:pPr algn="ctr"/>
            <a:r>
              <a:rPr lang="en-US" dirty="0"/>
              <a:t>General documents + </a:t>
            </a:r>
          </a:p>
          <a:p>
            <a:pPr algn="ctr"/>
            <a:r>
              <a:rPr lang="en-US" dirty="0"/>
              <a:t>Government documents</a:t>
            </a:r>
          </a:p>
        </p:txBody>
      </p:sp>
      <p:sp>
        <p:nvSpPr>
          <p:cNvPr id="18" name="Rectangle 17">
            <a:extLst>
              <a:ext uri="{FF2B5EF4-FFF2-40B4-BE49-F238E27FC236}">
                <a16:creationId xmlns:a16="http://schemas.microsoft.com/office/drawing/2014/main" id="{1140C34F-7F73-FE4F-AD60-B6C1946A9A15}"/>
              </a:ext>
            </a:extLst>
          </p:cNvPr>
          <p:cNvSpPr/>
          <p:nvPr/>
        </p:nvSpPr>
        <p:spPr>
          <a:xfrm>
            <a:off x="8982743" y="277388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Model 3</a:t>
            </a:r>
          </a:p>
        </p:txBody>
      </p:sp>
      <p:sp>
        <p:nvSpPr>
          <p:cNvPr id="20" name="TextBox 19">
            <a:extLst>
              <a:ext uri="{FF2B5EF4-FFF2-40B4-BE49-F238E27FC236}">
                <a16:creationId xmlns:a16="http://schemas.microsoft.com/office/drawing/2014/main" id="{0CD6A77F-3FD0-8B40-8FAF-86347B4A9894}"/>
              </a:ext>
            </a:extLst>
          </p:cNvPr>
          <p:cNvSpPr txBox="1"/>
          <p:nvPr/>
        </p:nvSpPr>
        <p:spPr>
          <a:xfrm>
            <a:off x="8408468" y="3894797"/>
            <a:ext cx="3218382" cy="923330"/>
          </a:xfrm>
          <a:prstGeom prst="rect">
            <a:avLst/>
          </a:prstGeom>
          <a:noFill/>
        </p:spPr>
        <p:txBody>
          <a:bodyPr wrap="none" rtlCol="0">
            <a:spAutoFit/>
          </a:bodyPr>
          <a:lstStyle/>
          <a:p>
            <a:pPr algn="ctr"/>
            <a:r>
              <a:rPr lang="en-US" dirty="0"/>
              <a:t>General documents + </a:t>
            </a:r>
          </a:p>
          <a:p>
            <a:pPr algn="ctr"/>
            <a:r>
              <a:rPr lang="en-US" dirty="0"/>
              <a:t>Government documents +</a:t>
            </a:r>
          </a:p>
          <a:p>
            <a:pPr algn="ctr"/>
            <a:r>
              <a:rPr lang="en-US" dirty="0"/>
              <a:t>Government Press Releases</a:t>
            </a:r>
          </a:p>
        </p:txBody>
      </p:sp>
      <p:sp>
        <p:nvSpPr>
          <p:cNvPr id="21" name="Rounded Rectangular Callout 20">
            <a:extLst>
              <a:ext uri="{FF2B5EF4-FFF2-40B4-BE49-F238E27FC236}">
                <a16:creationId xmlns:a16="http://schemas.microsoft.com/office/drawing/2014/main" id="{AD2570E7-3234-344C-8DB6-E31D329B0BFF}"/>
              </a:ext>
            </a:extLst>
          </p:cNvPr>
          <p:cNvSpPr/>
          <p:nvPr/>
        </p:nvSpPr>
        <p:spPr>
          <a:xfrm>
            <a:off x="5545327" y="1817677"/>
            <a:ext cx="1621284" cy="861848"/>
          </a:xfrm>
          <a:prstGeom prst="wedgeRoundRectCallout">
            <a:avLst>
              <a:gd name="adj1" fmla="val -42467"/>
              <a:gd name="adj2" fmla="val 71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Bidirectional LSTM</a:t>
            </a:r>
          </a:p>
        </p:txBody>
      </p:sp>
      <p:sp>
        <p:nvSpPr>
          <p:cNvPr id="22" name="Rounded Rectangular Callout 21">
            <a:extLst>
              <a:ext uri="{FF2B5EF4-FFF2-40B4-BE49-F238E27FC236}">
                <a16:creationId xmlns:a16="http://schemas.microsoft.com/office/drawing/2014/main" id="{A6E73EC7-B664-8C46-86D3-F969A0FC0347}"/>
              </a:ext>
            </a:extLst>
          </p:cNvPr>
          <p:cNvSpPr/>
          <p:nvPr/>
        </p:nvSpPr>
        <p:spPr>
          <a:xfrm>
            <a:off x="9515757" y="1817677"/>
            <a:ext cx="1621284" cy="861848"/>
          </a:xfrm>
          <a:prstGeom prst="wedgeRoundRectCallout">
            <a:avLst>
              <a:gd name="adj1" fmla="val -42467"/>
              <a:gd name="adj2" fmla="val 71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Bidirectional LSTM</a:t>
            </a:r>
          </a:p>
        </p:txBody>
      </p:sp>
      <p:sp>
        <p:nvSpPr>
          <p:cNvPr id="23" name="TextBox 22">
            <a:extLst>
              <a:ext uri="{FF2B5EF4-FFF2-40B4-BE49-F238E27FC236}">
                <a16:creationId xmlns:a16="http://schemas.microsoft.com/office/drawing/2014/main" id="{13005437-92E7-E447-9E9F-0C9CB95710DC}"/>
              </a:ext>
            </a:extLst>
          </p:cNvPr>
          <p:cNvSpPr txBox="1"/>
          <p:nvPr/>
        </p:nvSpPr>
        <p:spPr>
          <a:xfrm>
            <a:off x="3655654" y="5202513"/>
            <a:ext cx="4850525" cy="58477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With/out TM</a:t>
            </a:r>
          </a:p>
        </p:txBody>
      </p:sp>
      <p:sp>
        <p:nvSpPr>
          <p:cNvPr id="3" name="Footer Placeholder 2">
            <a:extLst>
              <a:ext uri="{FF2B5EF4-FFF2-40B4-BE49-F238E27FC236}">
                <a16:creationId xmlns:a16="http://schemas.microsoft.com/office/drawing/2014/main" id="{82E68647-F51A-575B-9E06-E756ABFE0A1F}"/>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315771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6" grpId="0"/>
      <p:bldP spid="17" grpId="0"/>
      <p:bldP spid="18" grpId="0" animBg="1"/>
      <p:bldP spid="20" grpId="0"/>
      <p:bldP spid="21" grpId="0" animBg="1"/>
      <p:bldP spid="22" grpId="0" animBg="1"/>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A9D0-96D3-3A46-983B-E29E22643246}"/>
              </a:ext>
            </a:extLst>
          </p:cNvPr>
          <p:cNvSpPr>
            <a:spLocks noGrp="1"/>
          </p:cNvSpPr>
          <p:nvPr>
            <p:ph type="title"/>
          </p:nvPr>
        </p:nvSpPr>
        <p:spPr/>
        <p:txBody>
          <a:bodyPr/>
          <a:lstStyle/>
          <a:p>
            <a:r>
              <a:rPr lang="en-US" dirty="0"/>
              <a:t>Experiment 2: Results</a:t>
            </a:r>
          </a:p>
        </p:txBody>
      </p:sp>
      <p:graphicFrame>
        <p:nvGraphicFramePr>
          <p:cNvPr id="3" name="Table 2">
            <a:extLst>
              <a:ext uri="{FF2B5EF4-FFF2-40B4-BE49-F238E27FC236}">
                <a16:creationId xmlns:a16="http://schemas.microsoft.com/office/drawing/2014/main" id="{12F9703E-7721-AD49-B59F-FE9948889A92}"/>
              </a:ext>
            </a:extLst>
          </p:cNvPr>
          <p:cNvGraphicFramePr>
            <a:graphicFrameLocks noGrp="1"/>
          </p:cNvGraphicFramePr>
          <p:nvPr/>
        </p:nvGraphicFramePr>
        <p:xfrm>
          <a:off x="1046573" y="2480441"/>
          <a:ext cx="9926227" cy="2648603"/>
        </p:xfrm>
        <a:graphic>
          <a:graphicData uri="http://schemas.openxmlformats.org/drawingml/2006/table">
            <a:tbl>
              <a:tblPr firstRow="1" firstCol="1" bandRow="1">
                <a:tableStyleId>{3B4B98B0-60AC-42C2-AFA5-B58CD77FA1E5}</a:tableStyleId>
              </a:tblPr>
              <a:tblGrid>
                <a:gridCol w="1243808">
                  <a:extLst>
                    <a:ext uri="{9D8B030D-6E8A-4147-A177-3AD203B41FA5}">
                      <a16:colId xmlns:a16="http://schemas.microsoft.com/office/drawing/2014/main" val="4003292270"/>
                    </a:ext>
                  </a:extLst>
                </a:gridCol>
                <a:gridCol w="3201511">
                  <a:extLst>
                    <a:ext uri="{9D8B030D-6E8A-4147-A177-3AD203B41FA5}">
                      <a16:colId xmlns:a16="http://schemas.microsoft.com/office/drawing/2014/main" val="3508199534"/>
                    </a:ext>
                  </a:extLst>
                </a:gridCol>
                <a:gridCol w="3201511">
                  <a:extLst>
                    <a:ext uri="{9D8B030D-6E8A-4147-A177-3AD203B41FA5}">
                      <a16:colId xmlns:a16="http://schemas.microsoft.com/office/drawing/2014/main" val="4137045"/>
                    </a:ext>
                  </a:extLst>
                </a:gridCol>
                <a:gridCol w="2279397">
                  <a:extLst>
                    <a:ext uri="{9D8B030D-6E8A-4147-A177-3AD203B41FA5}">
                      <a16:colId xmlns:a16="http://schemas.microsoft.com/office/drawing/2014/main" val="1119772588"/>
                    </a:ext>
                  </a:extLst>
                </a:gridCol>
              </a:tblGrid>
              <a:tr h="1019504">
                <a:tc>
                  <a:txBody>
                    <a:bodyPr/>
                    <a:lstStyle/>
                    <a:p>
                      <a:pPr algn="ctr"/>
                      <a:r>
                        <a:rPr lang="en-HK" sz="2000">
                          <a:effectLst/>
                        </a:rPr>
                        <a:t> </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BLEU score of model without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a:effectLst/>
                        </a:rPr>
                        <a:t>BLEU score of model with pre-translation</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dirty="0">
                          <a:effectLst/>
                        </a:rPr>
                        <a:t>BLEU difference after pre-translation</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253904605"/>
                  </a:ext>
                </a:extLst>
              </a:tr>
              <a:tr h="543033">
                <a:tc>
                  <a:txBody>
                    <a:bodyPr/>
                    <a:lstStyle/>
                    <a:p>
                      <a:pPr algn="ctr"/>
                      <a:r>
                        <a:rPr lang="en-HK" sz="2000" dirty="0">
                          <a:effectLst/>
                        </a:rPr>
                        <a:t>Model 1</a:t>
                      </a:r>
                      <a:endParaRPr lang="en-HK"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15.56</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29.28</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a:effectLst/>
                        </a:rPr>
                        <a:t>+</a:t>
                      </a:r>
                      <a:r>
                        <a:rPr lang="en-US" sz="2800">
                          <a:effectLst/>
                        </a:rPr>
                        <a:t>13.72</a:t>
                      </a:r>
                      <a:endParaRPr lang="en-HK" sz="28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184103444"/>
                  </a:ext>
                </a:extLst>
              </a:tr>
              <a:tr h="543033">
                <a:tc>
                  <a:txBody>
                    <a:bodyPr/>
                    <a:lstStyle/>
                    <a:p>
                      <a:pPr algn="ctr"/>
                      <a:r>
                        <a:rPr lang="en-HK" sz="2000">
                          <a:effectLst/>
                        </a:rPr>
                        <a:t>Model 2</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18.09</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31.23</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a:effectLst/>
                        </a:rPr>
                        <a:t>+13.14</a:t>
                      </a:r>
                      <a:endParaRPr lang="en-HK" sz="28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115559804"/>
                  </a:ext>
                </a:extLst>
              </a:tr>
              <a:tr h="543033">
                <a:tc>
                  <a:txBody>
                    <a:bodyPr/>
                    <a:lstStyle/>
                    <a:p>
                      <a:pPr algn="ctr"/>
                      <a:r>
                        <a:rPr lang="en-HK" sz="2000">
                          <a:effectLst/>
                        </a:rPr>
                        <a:t>Model 3</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a:effectLst/>
                        </a:rPr>
                        <a:t>38.75</a:t>
                      </a:r>
                      <a:endParaRPr lang="en-HK" sz="28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44.71</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+5.96</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628432475"/>
                  </a:ext>
                </a:extLst>
              </a:tr>
            </a:tbl>
          </a:graphicData>
        </a:graphic>
      </p:graphicFrame>
      <p:sp>
        <p:nvSpPr>
          <p:cNvPr id="4" name="Footer Placeholder 3">
            <a:extLst>
              <a:ext uri="{FF2B5EF4-FFF2-40B4-BE49-F238E27FC236}">
                <a16:creationId xmlns:a16="http://schemas.microsoft.com/office/drawing/2014/main" id="{9511D3A6-7E80-BEE8-98F4-E5F3910C7C34}"/>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4025463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EC45-F811-9840-8B8C-2AB4F5739F31}"/>
              </a:ext>
            </a:extLst>
          </p:cNvPr>
          <p:cNvSpPr>
            <a:spLocks noGrp="1"/>
          </p:cNvSpPr>
          <p:nvPr>
            <p:ph type="title"/>
          </p:nvPr>
        </p:nvSpPr>
        <p:spPr/>
        <p:txBody>
          <a:bodyPr/>
          <a:lstStyle/>
          <a:p>
            <a:r>
              <a:rPr lang="en-US" dirty="0"/>
              <a:t>Experiment 3</a:t>
            </a:r>
          </a:p>
        </p:txBody>
      </p:sp>
      <p:sp>
        <p:nvSpPr>
          <p:cNvPr id="3" name="Content Placeholder 2">
            <a:extLst>
              <a:ext uri="{FF2B5EF4-FFF2-40B4-BE49-F238E27FC236}">
                <a16:creationId xmlns:a16="http://schemas.microsoft.com/office/drawing/2014/main" id="{A96AA146-C2EC-FE4C-9CC3-531411F72AEF}"/>
              </a:ext>
            </a:extLst>
          </p:cNvPr>
          <p:cNvSpPr>
            <a:spLocks noGrp="1"/>
          </p:cNvSpPr>
          <p:nvPr>
            <p:ph type="body" idx="1"/>
          </p:nvPr>
        </p:nvSpPr>
        <p:spPr/>
        <p:txBody>
          <a:bodyPr>
            <a:normAutofit/>
          </a:bodyPr>
          <a:lstStyle/>
          <a:p>
            <a:r>
              <a:rPr lang="en-HK" dirty="0"/>
              <a:t>The recent popularity of</a:t>
            </a:r>
            <a:r>
              <a:rPr lang="en-US" dirty="0"/>
              <a:t> using </a:t>
            </a:r>
            <a:r>
              <a:rPr lang="en-HK" dirty="0"/>
              <a:t>the Transformer model (</a:t>
            </a:r>
            <a:r>
              <a:rPr lang="en-US" dirty="0"/>
              <a:t>Vaswani et al., 2017) (or its variants) </a:t>
            </a:r>
            <a:r>
              <a:rPr lang="en-HK" dirty="0"/>
              <a:t>for not only machine translation but also other natural language processing applications (e.g., Devlin et al., 2019) and even image processing </a:t>
            </a:r>
            <a:r>
              <a:rPr lang="en-US" dirty="0"/>
              <a:t>(</a:t>
            </a:r>
            <a:r>
              <a:rPr lang="en-HK" dirty="0" err="1"/>
              <a:t>Dosovitskiy</a:t>
            </a:r>
            <a:r>
              <a:rPr lang="en-HK" dirty="0"/>
              <a:t> et al., 2020) suggests that it would be worthwhile to assess the applicability of our method to NMT engines adopting the self-attention architecture. </a:t>
            </a:r>
          </a:p>
        </p:txBody>
      </p:sp>
      <p:sp>
        <p:nvSpPr>
          <p:cNvPr id="4" name="Footer Placeholder 3">
            <a:extLst>
              <a:ext uri="{FF2B5EF4-FFF2-40B4-BE49-F238E27FC236}">
                <a16:creationId xmlns:a16="http://schemas.microsoft.com/office/drawing/2014/main" id="{6EE3147E-FE9C-22D5-7673-8A27FE8373E7}"/>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2929428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3EDFE-0BFB-D248-AE6F-396867B98C97}"/>
              </a:ext>
            </a:extLst>
          </p:cNvPr>
          <p:cNvSpPr>
            <a:spLocks noGrp="1"/>
          </p:cNvSpPr>
          <p:nvPr>
            <p:ph type="title"/>
          </p:nvPr>
        </p:nvSpPr>
        <p:spPr/>
        <p:txBody>
          <a:bodyPr/>
          <a:lstStyle/>
          <a:p>
            <a:r>
              <a:rPr lang="en-US" dirty="0"/>
              <a:t>Experiment 3</a:t>
            </a:r>
          </a:p>
        </p:txBody>
      </p:sp>
      <p:sp>
        <p:nvSpPr>
          <p:cNvPr id="4" name="Rectangle 3">
            <a:extLst>
              <a:ext uri="{FF2B5EF4-FFF2-40B4-BE49-F238E27FC236}">
                <a16:creationId xmlns:a16="http://schemas.microsoft.com/office/drawing/2014/main" id="{90A404C2-6808-864F-ADE2-7A1CDEAA96F5}"/>
              </a:ext>
            </a:extLst>
          </p:cNvPr>
          <p:cNvSpPr/>
          <p:nvPr/>
        </p:nvSpPr>
        <p:spPr>
          <a:xfrm>
            <a:off x="5046003" y="277792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Model 5</a:t>
            </a:r>
          </a:p>
        </p:txBody>
      </p:sp>
      <p:sp>
        <p:nvSpPr>
          <p:cNvPr id="6" name="Rectangle 5">
            <a:extLst>
              <a:ext uri="{FF2B5EF4-FFF2-40B4-BE49-F238E27FC236}">
                <a16:creationId xmlns:a16="http://schemas.microsoft.com/office/drawing/2014/main" id="{9C46984D-4A38-1842-A159-0D34AFD45C30}"/>
              </a:ext>
            </a:extLst>
          </p:cNvPr>
          <p:cNvSpPr/>
          <p:nvPr/>
        </p:nvSpPr>
        <p:spPr>
          <a:xfrm>
            <a:off x="1161270" y="277388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Model 4</a:t>
            </a:r>
          </a:p>
        </p:txBody>
      </p:sp>
      <p:sp>
        <p:nvSpPr>
          <p:cNvPr id="8" name="Rounded Rectangular Callout 7">
            <a:extLst>
              <a:ext uri="{FF2B5EF4-FFF2-40B4-BE49-F238E27FC236}">
                <a16:creationId xmlns:a16="http://schemas.microsoft.com/office/drawing/2014/main" id="{525ECF42-DB82-1941-A35A-790A5FBEFD97}"/>
              </a:ext>
            </a:extLst>
          </p:cNvPr>
          <p:cNvSpPr/>
          <p:nvPr/>
        </p:nvSpPr>
        <p:spPr>
          <a:xfrm>
            <a:off x="1732969" y="1817677"/>
            <a:ext cx="1621284" cy="861848"/>
          </a:xfrm>
          <a:prstGeom prst="wedgeRoundRectCallout">
            <a:avLst>
              <a:gd name="adj1" fmla="val -42467"/>
              <a:gd name="adj2" fmla="val 71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Transformer</a:t>
            </a:r>
          </a:p>
        </p:txBody>
      </p:sp>
      <p:sp>
        <p:nvSpPr>
          <p:cNvPr id="16" name="TextBox 15">
            <a:extLst>
              <a:ext uri="{FF2B5EF4-FFF2-40B4-BE49-F238E27FC236}">
                <a16:creationId xmlns:a16="http://schemas.microsoft.com/office/drawing/2014/main" id="{EA9A99CF-D10E-1243-A79A-1C6E5B38755B}"/>
              </a:ext>
            </a:extLst>
          </p:cNvPr>
          <p:cNvSpPr txBox="1"/>
          <p:nvPr/>
        </p:nvSpPr>
        <p:spPr>
          <a:xfrm>
            <a:off x="958972" y="3897754"/>
            <a:ext cx="2285947" cy="369332"/>
          </a:xfrm>
          <a:prstGeom prst="rect">
            <a:avLst/>
          </a:prstGeom>
          <a:noFill/>
        </p:spPr>
        <p:txBody>
          <a:bodyPr wrap="none" rtlCol="0">
            <a:spAutoFit/>
          </a:bodyPr>
          <a:lstStyle/>
          <a:p>
            <a:r>
              <a:rPr lang="en-US" dirty="0"/>
              <a:t>General documents</a:t>
            </a:r>
          </a:p>
        </p:txBody>
      </p:sp>
      <p:sp>
        <p:nvSpPr>
          <p:cNvPr id="17" name="TextBox 16">
            <a:extLst>
              <a:ext uri="{FF2B5EF4-FFF2-40B4-BE49-F238E27FC236}">
                <a16:creationId xmlns:a16="http://schemas.microsoft.com/office/drawing/2014/main" id="{054D1B69-27B0-B242-81E0-BCC23C53B855}"/>
              </a:ext>
            </a:extLst>
          </p:cNvPr>
          <p:cNvSpPr txBox="1"/>
          <p:nvPr/>
        </p:nvSpPr>
        <p:spPr>
          <a:xfrm>
            <a:off x="4699578" y="3898837"/>
            <a:ext cx="2762679" cy="646331"/>
          </a:xfrm>
          <a:prstGeom prst="rect">
            <a:avLst/>
          </a:prstGeom>
          <a:noFill/>
        </p:spPr>
        <p:txBody>
          <a:bodyPr wrap="none" rtlCol="0">
            <a:spAutoFit/>
          </a:bodyPr>
          <a:lstStyle/>
          <a:p>
            <a:pPr algn="ctr"/>
            <a:r>
              <a:rPr lang="en-US" dirty="0"/>
              <a:t>General documents + </a:t>
            </a:r>
          </a:p>
          <a:p>
            <a:pPr algn="ctr"/>
            <a:r>
              <a:rPr lang="en-US" dirty="0"/>
              <a:t>Government documents</a:t>
            </a:r>
          </a:p>
        </p:txBody>
      </p:sp>
      <p:sp>
        <p:nvSpPr>
          <p:cNvPr id="18" name="Rectangle 17">
            <a:extLst>
              <a:ext uri="{FF2B5EF4-FFF2-40B4-BE49-F238E27FC236}">
                <a16:creationId xmlns:a16="http://schemas.microsoft.com/office/drawing/2014/main" id="{1140C34F-7F73-FE4F-AD60-B6C1946A9A15}"/>
              </a:ext>
            </a:extLst>
          </p:cNvPr>
          <p:cNvSpPr/>
          <p:nvPr/>
        </p:nvSpPr>
        <p:spPr>
          <a:xfrm>
            <a:off x="8982743" y="2773885"/>
            <a:ext cx="1881352" cy="1008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Model 6</a:t>
            </a:r>
          </a:p>
        </p:txBody>
      </p:sp>
      <p:sp>
        <p:nvSpPr>
          <p:cNvPr id="20" name="TextBox 19">
            <a:extLst>
              <a:ext uri="{FF2B5EF4-FFF2-40B4-BE49-F238E27FC236}">
                <a16:creationId xmlns:a16="http://schemas.microsoft.com/office/drawing/2014/main" id="{0CD6A77F-3FD0-8B40-8FAF-86347B4A9894}"/>
              </a:ext>
            </a:extLst>
          </p:cNvPr>
          <p:cNvSpPr txBox="1"/>
          <p:nvPr/>
        </p:nvSpPr>
        <p:spPr>
          <a:xfrm>
            <a:off x="8408468" y="3894797"/>
            <a:ext cx="3218382" cy="923330"/>
          </a:xfrm>
          <a:prstGeom prst="rect">
            <a:avLst/>
          </a:prstGeom>
          <a:noFill/>
        </p:spPr>
        <p:txBody>
          <a:bodyPr wrap="none" rtlCol="0">
            <a:spAutoFit/>
          </a:bodyPr>
          <a:lstStyle/>
          <a:p>
            <a:pPr algn="ctr"/>
            <a:r>
              <a:rPr lang="en-US" dirty="0"/>
              <a:t>General documents + </a:t>
            </a:r>
          </a:p>
          <a:p>
            <a:pPr algn="ctr"/>
            <a:r>
              <a:rPr lang="en-US" dirty="0"/>
              <a:t>Government documents +</a:t>
            </a:r>
          </a:p>
          <a:p>
            <a:pPr algn="ctr"/>
            <a:r>
              <a:rPr lang="en-US" dirty="0"/>
              <a:t>Government Press Releases</a:t>
            </a:r>
          </a:p>
        </p:txBody>
      </p:sp>
      <p:sp>
        <p:nvSpPr>
          <p:cNvPr id="21" name="Rounded Rectangular Callout 20">
            <a:extLst>
              <a:ext uri="{FF2B5EF4-FFF2-40B4-BE49-F238E27FC236}">
                <a16:creationId xmlns:a16="http://schemas.microsoft.com/office/drawing/2014/main" id="{AD2570E7-3234-344C-8DB6-E31D329B0BFF}"/>
              </a:ext>
            </a:extLst>
          </p:cNvPr>
          <p:cNvSpPr/>
          <p:nvPr/>
        </p:nvSpPr>
        <p:spPr>
          <a:xfrm>
            <a:off x="5545327" y="1817677"/>
            <a:ext cx="1621284" cy="861848"/>
          </a:xfrm>
          <a:prstGeom prst="wedgeRoundRectCallout">
            <a:avLst>
              <a:gd name="adj1" fmla="val -42467"/>
              <a:gd name="adj2" fmla="val 71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Transformer</a:t>
            </a:r>
          </a:p>
        </p:txBody>
      </p:sp>
      <p:sp>
        <p:nvSpPr>
          <p:cNvPr id="22" name="Rounded Rectangular Callout 21">
            <a:extLst>
              <a:ext uri="{FF2B5EF4-FFF2-40B4-BE49-F238E27FC236}">
                <a16:creationId xmlns:a16="http://schemas.microsoft.com/office/drawing/2014/main" id="{A6E73EC7-B664-8C46-86D3-F969A0FC0347}"/>
              </a:ext>
            </a:extLst>
          </p:cNvPr>
          <p:cNvSpPr/>
          <p:nvPr/>
        </p:nvSpPr>
        <p:spPr>
          <a:xfrm>
            <a:off x="9515757" y="1817677"/>
            <a:ext cx="1621284" cy="861848"/>
          </a:xfrm>
          <a:prstGeom prst="wedgeRoundRectCallout">
            <a:avLst>
              <a:gd name="adj1" fmla="val -42467"/>
              <a:gd name="adj2" fmla="val 71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Transformer</a:t>
            </a:r>
          </a:p>
        </p:txBody>
      </p:sp>
      <p:sp>
        <p:nvSpPr>
          <p:cNvPr id="23" name="TextBox 22">
            <a:extLst>
              <a:ext uri="{FF2B5EF4-FFF2-40B4-BE49-F238E27FC236}">
                <a16:creationId xmlns:a16="http://schemas.microsoft.com/office/drawing/2014/main" id="{13005437-92E7-E447-9E9F-0C9CB95710DC}"/>
              </a:ext>
            </a:extLst>
          </p:cNvPr>
          <p:cNvSpPr txBox="1"/>
          <p:nvPr/>
        </p:nvSpPr>
        <p:spPr>
          <a:xfrm>
            <a:off x="3655654" y="5202513"/>
            <a:ext cx="4850525" cy="58477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With/out TM</a:t>
            </a:r>
          </a:p>
        </p:txBody>
      </p:sp>
      <p:sp>
        <p:nvSpPr>
          <p:cNvPr id="3" name="Footer Placeholder 2">
            <a:extLst>
              <a:ext uri="{FF2B5EF4-FFF2-40B4-BE49-F238E27FC236}">
                <a16:creationId xmlns:a16="http://schemas.microsoft.com/office/drawing/2014/main" id="{9836EED7-D967-8254-ACDC-AF93D7369460}"/>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249178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6" grpId="0"/>
      <p:bldP spid="17" grpId="0"/>
      <p:bldP spid="18" grpId="0" animBg="1"/>
      <p:bldP spid="20" grpId="0"/>
      <p:bldP spid="21" grpId="0" animBg="1"/>
      <p:bldP spid="22"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A9D0-96D3-3A46-983B-E29E22643246}"/>
              </a:ext>
            </a:extLst>
          </p:cNvPr>
          <p:cNvSpPr>
            <a:spLocks noGrp="1"/>
          </p:cNvSpPr>
          <p:nvPr>
            <p:ph type="title"/>
          </p:nvPr>
        </p:nvSpPr>
        <p:spPr/>
        <p:txBody>
          <a:bodyPr/>
          <a:lstStyle/>
          <a:p>
            <a:r>
              <a:rPr lang="en-US" dirty="0"/>
              <a:t>Experiment 3: Results</a:t>
            </a:r>
          </a:p>
        </p:txBody>
      </p:sp>
      <p:graphicFrame>
        <p:nvGraphicFramePr>
          <p:cNvPr id="4" name="Table 3">
            <a:extLst>
              <a:ext uri="{FF2B5EF4-FFF2-40B4-BE49-F238E27FC236}">
                <a16:creationId xmlns:a16="http://schemas.microsoft.com/office/drawing/2014/main" id="{966ADC99-5D97-4740-91A9-A3E634A36E1B}"/>
              </a:ext>
            </a:extLst>
          </p:cNvPr>
          <p:cNvGraphicFramePr>
            <a:graphicFrameLocks noGrp="1"/>
          </p:cNvGraphicFramePr>
          <p:nvPr/>
        </p:nvGraphicFramePr>
        <p:xfrm>
          <a:off x="1132887" y="2310173"/>
          <a:ext cx="9926226" cy="2713769"/>
        </p:xfrm>
        <a:graphic>
          <a:graphicData uri="http://schemas.openxmlformats.org/drawingml/2006/table">
            <a:tbl>
              <a:tblPr firstRow="1" firstCol="1" bandRow="1">
                <a:tableStyleId>{3B4B98B0-60AC-42C2-AFA5-B58CD77FA1E5}</a:tableStyleId>
              </a:tblPr>
              <a:tblGrid>
                <a:gridCol w="1243808">
                  <a:extLst>
                    <a:ext uri="{9D8B030D-6E8A-4147-A177-3AD203B41FA5}">
                      <a16:colId xmlns:a16="http://schemas.microsoft.com/office/drawing/2014/main" val="1510752850"/>
                    </a:ext>
                  </a:extLst>
                </a:gridCol>
                <a:gridCol w="3201511">
                  <a:extLst>
                    <a:ext uri="{9D8B030D-6E8A-4147-A177-3AD203B41FA5}">
                      <a16:colId xmlns:a16="http://schemas.microsoft.com/office/drawing/2014/main" val="628100048"/>
                    </a:ext>
                  </a:extLst>
                </a:gridCol>
                <a:gridCol w="3201511">
                  <a:extLst>
                    <a:ext uri="{9D8B030D-6E8A-4147-A177-3AD203B41FA5}">
                      <a16:colId xmlns:a16="http://schemas.microsoft.com/office/drawing/2014/main" val="253002833"/>
                    </a:ext>
                  </a:extLst>
                </a:gridCol>
                <a:gridCol w="2279396">
                  <a:extLst>
                    <a:ext uri="{9D8B030D-6E8A-4147-A177-3AD203B41FA5}">
                      <a16:colId xmlns:a16="http://schemas.microsoft.com/office/drawing/2014/main" val="1203809821"/>
                    </a:ext>
                  </a:extLst>
                </a:gridCol>
              </a:tblGrid>
              <a:tr h="1356884">
                <a:tc>
                  <a:txBody>
                    <a:bodyPr/>
                    <a:lstStyle/>
                    <a:p>
                      <a:pPr algn="ctr"/>
                      <a:r>
                        <a:rPr lang="en-HK" sz="2000">
                          <a:effectLst/>
                        </a:rPr>
                        <a:t> </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a:effectLst/>
                        </a:rPr>
                        <a:t>BLEU score for model without pre-translation</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a:effectLst/>
                        </a:rPr>
                        <a:t>BLEU score for model with pre-translation</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000">
                          <a:effectLst/>
                        </a:rPr>
                        <a:t>BLEU difference after pre-translation</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889075567"/>
                  </a:ext>
                </a:extLst>
              </a:tr>
              <a:tr h="452295">
                <a:tc>
                  <a:txBody>
                    <a:bodyPr/>
                    <a:lstStyle/>
                    <a:p>
                      <a:pPr algn="ctr"/>
                      <a:r>
                        <a:rPr lang="en-HK" sz="2000">
                          <a:effectLst/>
                        </a:rPr>
                        <a:t>Model 4</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14.40</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28.28</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a:effectLst/>
                        </a:rPr>
                        <a:t>+</a:t>
                      </a:r>
                      <a:r>
                        <a:rPr lang="en-US" sz="2800">
                          <a:effectLst/>
                        </a:rPr>
                        <a:t>13.88</a:t>
                      </a:r>
                      <a:endParaRPr lang="en-HK" sz="28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25042489"/>
                  </a:ext>
                </a:extLst>
              </a:tr>
              <a:tr h="452295">
                <a:tc>
                  <a:txBody>
                    <a:bodyPr/>
                    <a:lstStyle/>
                    <a:p>
                      <a:pPr algn="ctr"/>
                      <a:r>
                        <a:rPr lang="en-HK" sz="2000">
                          <a:effectLst/>
                        </a:rPr>
                        <a:t>Model 5</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18.56</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30.97</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a:effectLst/>
                        </a:rPr>
                        <a:t>+12.41</a:t>
                      </a:r>
                      <a:endParaRPr lang="en-HK" sz="28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710206737"/>
                  </a:ext>
                </a:extLst>
              </a:tr>
              <a:tr h="452295">
                <a:tc>
                  <a:txBody>
                    <a:bodyPr/>
                    <a:lstStyle/>
                    <a:p>
                      <a:pPr algn="ctr"/>
                      <a:r>
                        <a:rPr lang="en-HK" sz="2000">
                          <a:effectLst/>
                        </a:rPr>
                        <a:t>Model 6</a:t>
                      </a:r>
                      <a:endParaRPr lang="en-HK"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42.86</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b="1" dirty="0">
                          <a:effectLst/>
                        </a:rPr>
                        <a:t>46.16</a:t>
                      </a:r>
                      <a:endParaRPr lang="en-HK" sz="28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HK" sz="2800" dirty="0">
                          <a:effectLst/>
                        </a:rPr>
                        <a:t>+3.3</a:t>
                      </a:r>
                      <a:endParaRPr lang="en-HK" sz="28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063235392"/>
                  </a:ext>
                </a:extLst>
              </a:tr>
            </a:tbl>
          </a:graphicData>
        </a:graphic>
      </p:graphicFrame>
      <p:sp>
        <p:nvSpPr>
          <p:cNvPr id="3" name="Footer Placeholder 2">
            <a:extLst>
              <a:ext uri="{FF2B5EF4-FFF2-40B4-BE49-F238E27FC236}">
                <a16:creationId xmlns:a16="http://schemas.microsoft.com/office/drawing/2014/main" id="{655C4F6A-1BFF-DA6A-44D6-98A6D2B2E340}"/>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1968693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979-F276-214F-90D3-B9A8A2C57BFA}"/>
              </a:ext>
            </a:extLst>
          </p:cNvPr>
          <p:cNvSpPr>
            <a:spLocks noGrp="1"/>
          </p:cNvSpPr>
          <p:nvPr>
            <p:ph type="title"/>
          </p:nvPr>
        </p:nvSpPr>
        <p:spPr>
          <a:xfrm>
            <a:off x="565150" y="770890"/>
            <a:ext cx="7727080" cy="1268984"/>
          </a:xfrm>
        </p:spPr>
        <p:txBody>
          <a:bodyPr>
            <a:normAutofit/>
          </a:bodyPr>
          <a:lstStyle/>
          <a:p>
            <a:pPr>
              <a:lnSpc>
                <a:spcPct val="90000"/>
              </a:lnSpc>
            </a:pPr>
            <a:r>
              <a:rPr lang="en-US" dirty="0"/>
              <a:t>Platform 6: Useful Expression Finder</a:t>
            </a:r>
          </a:p>
        </p:txBody>
      </p:sp>
      <p:sp>
        <p:nvSpPr>
          <p:cNvPr id="3" name="Content Placeholder 2">
            <a:extLst>
              <a:ext uri="{FF2B5EF4-FFF2-40B4-BE49-F238E27FC236}">
                <a16:creationId xmlns:a16="http://schemas.microsoft.com/office/drawing/2014/main" id="{2CCF229A-CAB0-334E-B6E9-7A17ECB2212E}"/>
              </a:ext>
            </a:extLst>
          </p:cNvPr>
          <p:cNvSpPr>
            <a:spLocks noGrp="1"/>
          </p:cNvSpPr>
          <p:nvPr>
            <p:ph type="body" idx="1"/>
          </p:nvPr>
        </p:nvSpPr>
        <p:spPr/>
        <p:txBody>
          <a:bodyPr>
            <a:normAutofit/>
          </a:bodyPr>
          <a:lstStyle/>
          <a:p>
            <a:r>
              <a:rPr lang="en-HK" dirty="0"/>
              <a:t>The TM built for </a:t>
            </a:r>
            <a:r>
              <a:rPr lang="en-HK" dirty="0" err="1"/>
              <a:t>GovPR</a:t>
            </a:r>
            <a:r>
              <a:rPr lang="en-HK" dirty="0"/>
              <a:t> Translation can also be utilized by translators</a:t>
            </a:r>
          </a:p>
          <a:p>
            <a:r>
              <a:rPr lang="en-HK" dirty="0"/>
              <a:t>With semantic similarity calculation, users can find useful bilingual expressions from TM, including not only sentences, as conventional TMs do, but also smaller units like words and phrases.</a:t>
            </a:r>
          </a:p>
        </p:txBody>
      </p:sp>
      <p:sp>
        <p:nvSpPr>
          <p:cNvPr id="4" name="Footer Placeholder 3">
            <a:extLst>
              <a:ext uri="{FF2B5EF4-FFF2-40B4-BE49-F238E27FC236}">
                <a16:creationId xmlns:a16="http://schemas.microsoft.com/office/drawing/2014/main" id="{8BB801AC-0CC0-A98F-B2DD-9C482DB0E7F0}"/>
              </a:ext>
            </a:extLst>
          </p:cNvPr>
          <p:cNvSpPr>
            <a:spLocks noGrp="1"/>
          </p:cNvSpPr>
          <p:nvPr>
            <p:ph type="ftr" idx="11"/>
          </p:nvPr>
        </p:nvSpPr>
        <p:spPr/>
        <p:txBody>
          <a:bodyPr/>
          <a:lstStyle/>
          <a:p>
            <a:r>
              <a:rPr lang="en-US"/>
              <a:t>Revolution of Technology for Translation and Localisation in the AI Era (Sai-cheong Siu, 7 November 2024)</a:t>
            </a:r>
            <a:endParaRPr lang="en-US" dirty="0"/>
          </a:p>
        </p:txBody>
      </p:sp>
    </p:spTree>
    <p:extLst>
      <p:ext uri="{BB962C8B-B14F-4D97-AF65-F5344CB8AC3E}">
        <p14:creationId xmlns:p14="http://schemas.microsoft.com/office/powerpoint/2010/main" val="4231244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C3F55-4355-3448-B6E2-0EE2E37EA8AE}"/>
              </a:ext>
            </a:extLst>
          </p:cNvPr>
          <p:cNvPicPr>
            <a:picLocks noChangeAspect="1"/>
          </p:cNvPicPr>
          <p:nvPr/>
        </p:nvPicPr>
        <p:blipFill>
          <a:blip r:embed="rId2"/>
          <a:stretch>
            <a:fillRect/>
          </a:stretch>
        </p:blipFill>
        <p:spPr>
          <a:xfrm>
            <a:off x="922533" y="264107"/>
            <a:ext cx="10346934" cy="5786779"/>
          </a:xfrm>
          <a:prstGeom prst="rect">
            <a:avLst/>
          </a:prstGeom>
          <a:ln>
            <a:solidFill>
              <a:schemeClr val="accent1"/>
            </a:solidFill>
          </a:ln>
        </p:spPr>
      </p:pic>
      <p:sp>
        <p:nvSpPr>
          <p:cNvPr id="3" name="Footer Placeholder 2">
            <a:extLst>
              <a:ext uri="{FF2B5EF4-FFF2-40B4-BE49-F238E27FC236}">
                <a16:creationId xmlns:a16="http://schemas.microsoft.com/office/drawing/2014/main" id="{8B9C7FD5-D2BA-5EE4-931E-A0E88596852C}"/>
              </a:ext>
            </a:extLst>
          </p:cNvPr>
          <p:cNvSpPr>
            <a:spLocks noGrp="1"/>
          </p:cNvSpPr>
          <p:nvPr>
            <p:ph type="ftr" idx="11"/>
          </p:nvPr>
        </p:nvSpPr>
        <p:spPr/>
        <p:txBody>
          <a:bodyPr/>
          <a:lstStyle/>
          <a:p>
            <a:r>
              <a:rPr lang="en-HK"/>
              <a:t>Revolution of Technology for Translation and Localisation in the AI Era (Sai-cheong Siu, 7 November 2024)</a:t>
            </a:r>
          </a:p>
        </p:txBody>
      </p:sp>
    </p:spTree>
    <p:extLst>
      <p:ext uri="{BB962C8B-B14F-4D97-AF65-F5344CB8AC3E}">
        <p14:creationId xmlns:p14="http://schemas.microsoft.com/office/powerpoint/2010/main" val="2661561031"/>
      </p:ext>
    </p:extLst>
  </p:cSld>
  <p:clrMapOvr>
    <a:masterClrMapping/>
  </p:clrMapOvr>
</p:sld>
</file>

<file path=ppt/theme/theme1.xml><?xml version="1.0" encoding="utf-8"?>
<a:theme xmlns:a="http://schemas.openxmlformats.org/drawingml/2006/main" name="PunchcardVTI">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nchcardVTI">
  <a:themeElements>
    <a:clrScheme name="AnalogousFromRegularSeedLeftStep">
      <a:dk1>
        <a:srgbClr val="000000"/>
      </a:dk1>
      <a:lt1>
        <a:srgbClr val="FFFFFF"/>
      </a:lt1>
      <a:dk2>
        <a:srgbClr val="1B2B31"/>
      </a:dk2>
      <a:lt2>
        <a:srgbClr val="F2F3F0"/>
      </a:lt2>
      <a:accent1>
        <a:srgbClr val="894DC3"/>
      </a:accent1>
      <a:accent2>
        <a:srgbClr val="5147B6"/>
      </a:accent2>
      <a:accent3>
        <a:srgbClr val="4D73C3"/>
      </a:accent3>
      <a:accent4>
        <a:srgbClr val="3B93B1"/>
      </a:accent4>
      <a:accent5>
        <a:srgbClr val="4BBFAD"/>
      </a:accent5>
      <a:accent6>
        <a:srgbClr val="3BB16D"/>
      </a:accent6>
      <a:hlink>
        <a:srgbClr val="65993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7412</Words>
  <Application>Microsoft Macintosh PowerPoint</Application>
  <PresentationFormat>Widescreen</PresentationFormat>
  <Paragraphs>773</Paragraphs>
  <Slides>116</Slides>
  <Notes>67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116</vt:i4>
      </vt:variant>
    </vt:vector>
  </HeadingPairs>
  <TitlesOfParts>
    <vt:vector size="125" baseType="lpstr">
      <vt:lpstr>Microsoft JhengHei</vt:lpstr>
      <vt:lpstr>Arial</vt:lpstr>
      <vt:lpstr>Calibri</vt:lpstr>
      <vt:lpstr>Cambria Math</vt:lpstr>
      <vt:lpstr>Neue Haas Grotesk Text Pro</vt:lpstr>
      <vt:lpstr>Roboto</vt:lpstr>
      <vt:lpstr>Times New Roman</vt:lpstr>
      <vt:lpstr>PunchcardVTI</vt:lpstr>
      <vt:lpstr>PunchcardVTI</vt:lpstr>
      <vt:lpstr>Revolution of Technology for Translation and Localisation in the AI Era</vt:lpstr>
      <vt:lpstr>Acknowledgements</vt:lpstr>
      <vt:lpstr>Artificial intelligence (AI) is everywhere!</vt:lpstr>
      <vt:lpstr>AI can also enhance translation technology and professional translation.</vt:lpstr>
      <vt:lpstr>Outline</vt:lpstr>
      <vt:lpstr>AI-driven innovations in financial translation: Examples</vt:lpstr>
      <vt:lpstr>AI-driven innovations in translation of government documents: Examples</vt:lpstr>
      <vt:lpstr>AI for Translation: An Overview</vt:lpstr>
      <vt:lpstr>PowerPoint Presentation</vt:lpstr>
      <vt:lpstr>Features of deep learning</vt:lpstr>
      <vt:lpstr>Formally, we have the following:</vt:lpstr>
      <vt:lpstr>AI-driven tools applicable to translation: Examples</vt:lpstr>
      <vt:lpstr>Conventional methods</vt:lpstr>
      <vt:lpstr>Neural Machine Translation</vt:lpstr>
      <vt:lpstr>Common types of networks</vt:lpstr>
      <vt:lpstr>Decoder-based LLMs like ChatGPT</vt:lpstr>
      <vt:lpstr>Formally, we have</vt:lpstr>
      <vt:lpstr>AI in Specialized Translation</vt:lpstr>
      <vt:lpstr>Case Study 1: Translation of  Financial Documents</vt:lpstr>
      <vt:lpstr>Role of financial translation in HK’s economy</vt:lpstr>
      <vt:lpstr>Significance of financial translation in HK</vt:lpstr>
      <vt:lpstr>Key financial documents</vt:lpstr>
      <vt:lpstr>Challenges of financial translation</vt:lpstr>
      <vt:lpstr>Current tools for financial translators</vt:lpstr>
      <vt:lpstr>Platform 1: Term Extractor</vt:lpstr>
      <vt:lpstr>Conventional methods</vt:lpstr>
      <vt:lpstr>Current challenges (1)</vt:lpstr>
      <vt:lpstr>Current challenges (2)</vt:lpstr>
      <vt:lpstr>PowerPoint Presentation</vt:lpstr>
      <vt:lpstr>Example</vt:lpstr>
      <vt:lpstr>An online tool</vt:lpstr>
      <vt:lpstr>Our tool</vt:lpstr>
      <vt:lpstr>Platform 2: Text Explainer</vt:lpstr>
      <vt:lpstr>Current challenges</vt:lpstr>
      <vt:lpstr>Solution offered by our tool</vt:lpstr>
      <vt:lpstr>PowerPoint Presentation</vt:lpstr>
      <vt:lpstr>Examples</vt:lpstr>
      <vt:lpstr>Example 1</vt:lpstr>
      <vt:lpstr>Consider this …</vt:lpstr>
      <vt:lpstr>Now, we have an alternative …</vt:lpstr>
      <vt:lpstr>Sound (1)</vt:lpstr>
      <vt:lpstr>Sound (2)</vt:lpstr>
      <vt:lpstr>Example 2</vt:lpstr>
      <vt:lpstr>PowerPoint Presentation</vt:lpstr>
      <vt:lpstr>Example 3</vt:lpstr>
      <vt:lpstr>PowerPoint Presentation</vt:lpstr>
      <vt:lpstr>Platform 4: Sentence Finder</vt:lpstr>
      <vt:lpstr>Conventional form of TM</vt:lpstr>
      <vt:lpstr>Current Problems with TMs</vt:lpstr>
      <vt:lpstr>Current Problems with TMs</vt:lpstr>
      <vt:lpstr>Current Problems with TMs</vt:lpstr>
      <vt:lpstr>Current Problems with TMs</vt:lpstr>
      <vt:lpstr>Features</vt:lpstr>
      <vt:lpstr>PowerPoint Presentation</vt:lpstr>
      <vt:lpstr>Example</vt:lpstr>
      <vt:lpstr>Example</vt:lpstr>
      <vt:lpstr>Platform 4: IPOTranslate</vt:lpstr>
      <vt:lpstr>The need for bilingual IPO prospectuses</vt:lpstr>
      <vt:lpstr>Limitations of current MT systems</vt:lpstr>
      <vt:lpstr>Our solution: IPOTranslate</vt:lpstr>
      <vt:lpstr>PowerPoint Presentation</vt:lpstr>
      <vt:lpstr>PowerPoint Presentation</vt:lpstr>
      <vt:lpstr>Example 1</vt:lpstr>
      <vt:lpstr>Example 1</vt:lpstr>
      <vt:lpstr>Example 2</vt:lpstr>
      <vt:lpstr>PowerPoint Presentation</vt:lpstr>
      <vt:lpstr>Experiment: results</vt:lpstr>
      <vt:lpstr>Case Study 2: Translation of Government Documents</vt:lpstr>
      <vt:lpstr>Translation of Government Documents in HK</vt:lpstr>
      <vt:lpstr>Platform 5: GovPR Translation</vt:lpstr>
      <vt:lpstr>Our system</vt:lpstr>
      <vt:lpstr>Hong Kong Government Press Releases</vt:lpstr>
      <vt:lpstr>Examples</vt:lpstr>
      <vt:lpstr>Themes</vt:lpstr>
      <vt:lpstr>General Machine Translation?</vt:lpstr>
      <vt:lpstr>Our Approach</vt:lpstr>
      <vt:lpstr>PowerPoint Presentation</vt:lpstr>
      <vt:lpstr>PowerPoint Presentation</vt:lpstr>
      <vt:lpstr>A Common Approach </vt:lpstr>
      <vt:lpstr>PowerPoint Presentation</vt:lpstr>
      <vt:lpstr>PowerPoint Presentation</vt:lpstr>
      <vt:lpstr>PowerPoint Presentation</vt:lpstr>
      <vt:lpstr>Our Approach</vt:lpstr>
      <vt:lpstr>Our Sample TM</vt:lpstr>
      <vt:lpstr>PowerPoint Presentation</vt:lpstr>
      <vt:lpstr>PowerPoint Presentation</vt:lpstr>
      <vt:lpstr>Experiments</vt:lpstr>
      <vt:lpstr>Experiment 1</vt:lpstr>
      <vt:lpstr>Our Test Dataset</vt:lpstr>
      <vt:lpstr>Experiment 1: Results</vt:lpstr>
      <vt:lpstr>Example 1</vt:lpstr>
      <vt:lpstr>Example 2</vt:lpstr>
      <vt:lpstr>Experiment 2</vt:lpstr>
      <vt:lpstr>Experiment 2: Results</vt:lpstr>
      <vt:lpstr>Experiment 3</vt:lpstr>
      <vt:lpstr>Experiment 3</vt:lpstr>
      <vt:lpstr>Experiment 3: Results</vt:lpstr>
      <vt:lpstr>Platform 6: Useful Expression Finder</vt:lpstr>
      <vt:lpstr>PowerPoint Presentation</vt:lpstr>
      <vt:lpstr>Platform 7: BlendMT</vt:lpstr>
      <vt:lpstr>Platform 7: BlendMT</vt:lpstr>
      <vt:lpstr>PowerPoint Presentation</vt:lpstr>
      <vt:lpstr>Example: ST</vt:lpstr>
      <vt:lpstr>Example: MT1 and MT2</vt:lpstr>
      <vt:lpstr>PowerPoint Presentation</vt:lpstr>
      <vt:lpstr>Platform 8: MTCheck</vt:lpstr>
      <vt:lpstr>PowerPoint Presentation</vt:lpstr>
      <vt:lpstr>Example (ST)</vt:lpstr>
      <vt:lpstr>Example (Sample MT)</vt:lpstr>
      <vt:lpstr>PowerPoint Presentation</vt:lpstr>
      <vt:lpstr>The Way Forward</vt:lpstr>
      <vt:lpstr>The Way Forward (see Siu 2023b)</vt:lpstr>
      <vt:lpstr>Read More</vt:lpstr>
      <vt:lpstr>Read More</vt:lpstr>
      <vt:lpstr>Read More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for Specialized Translation</dc:title>
  <dc:creator>Sai Cheong Siu</dc:creator>
  <cp:lastModifiedBy>Sai Cheong Siu</cp:lastModifiedBy>
  <cp:revision>18</cp:revision>
  <dcterms:created xsi:type="dcterms:W3CDTF">2023-09-24T02:54:32Z</dcterms:created>
  <dcterms:modified xsi:type="dcterms:W3CDTF">2024-11-06T17:04:04Z</dcterms:modified>
</cp:coreProperties>
</file>